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4"/>
  </p:sldMasterIdLst>
  <p:notesMasterIdLst>
    <p:notesMasterId r:id="rId23"/>
  </p:notesMasterIdLst>
  <p:sldIdLst>
    <p:sldId id="454" r:id="rId5"/>
    <p:sldId id="527" r:id="rId6"/>
    <p:sldId id="466" r:id="rId7"/>
    <p:sldId id="482" r:id="rId8"/>
    <p:sldId id="503" r:id="rId9"/>
    <p:sldId id="500" r:id="rId10"/>
    <p:sldId id="510" r:id="rId11"/>
    <p:sldId id="511" r:id="rId12"/>
    <p:sldId id="512" r:id="rId13"/>
    <p:sldId id="513" r:id="rId14"/>
    <p:sldId id="514" r:id="rId15"/>
    <p:sldId id="515" r:id="rId16"/>
    <p:sldId id="522" r:id="rId17"/>
    <p:sldId id="523" r:id="rId18"/>
    <p:sldId id="526" r:id="rId19"/>
    <p:sldId id="497" r:id="rId20"/>
    <p:sldId id="458" r:id="rId21"/>
    <p:sldId id="396" r:id="rId22"/>
  </p:sldIdLst>
  <p:sldSz cx="24387175" cy="13716000"/>
  <p:notesSz cx="6858000" cy="9144000"/>
  <p:defaultTextStyle>
    <a:defPPr>
      <a:defRPr lang="en-US"/>
    </a:defPPr>
    <a:lvl1pPr marL="0" algn="l" defTabSz="1828891" rtl="0" eaLnBrk="1" latinLnBrk="0" hangingPunct="1">
      <a:defRPr sz="3600" kern="1200">
        <a:solidFill>
          <a:schemeClr val="tx1"/>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Jarrett Olsen" initials="JO" lastIdx="15" clrIdx="6">
    <p:extLst>
      <p:ext uri="{19B8F6BF-5375-455C-9EA6-DF929625EA0E}">
        <p15:presenceInfo xmlns:p15="http://schemas.microsoft.com/office/powerpoint/2012/main" userId="S-1-5-21-649589864-1927844760-3680758543-3940" providerId="AD"/>
      </p:ext>
    </p:extLst>
  </p:cmAuthor>
  <p:cmAuthor id="1" name="Doug Whitehead" initials="DougW" lastIdx="19" clrIdx="0">
    <p:extLst>
      <p:ext uri="{19B8F6BF-5375-455C-9EA6-DF929625EA0E}">
        <p15:presenceInfo xmlns:p15="http://schemas.microsoft.com/office/powerpoint/2012/main" userId="Doug Whitehead" providerId="None"/>
      </p:ext>
    </p:extLst>
  </p:cmAuthor>
  <p:cmAuthor id="8" name="Pamela (Kelly) Smith" initials="P(S" lastIdx="25" clrIdx="7">
    <p:extLst>
      <p:ext uri="{19B8F6BF-5375-455C-9EA6-DF929625EA0E}">
        <p15:presenceInfo xmlns:p15="http://schemas.microsoft.com/office/powerpoint/2012/main" userId="S::kelly.smith@jeunessehq.com::a8915d4c-8594-4644-909a-43710fcea9a7" providerId="AD"/>
      </p:ext>
    </p:extLst>
  </p:cmAuthor>
  <p:cmAuthor id="2" name="Tonia Garrett" initials="TG" lastIdx="2" clrIdx="1">
    <p:extLst>
      <p:ext uri="{19B8F6BF-5375-455C-9EA6-DF929625EA0E}">
        <p15:presenceInfo xmlns:p15="http://schemas.microsoft.com/office/powerpoint/2012/main" userId="S-1-5-21-649589864-1927844760-3680758543-3032" providerId="AD"/>
      </p:ext>
    </p:extLst>
  </p:cmAuthor>
  <p:cmAuthor id="9" name="Katherine Kummer" initials="KK" lastIdx="33" clrIdx="8">
    <p:extLst>
      <p:ext uri="{19B8F6BF-5375-455C-9EA6-DF929625EA0E}">
        <p15:presenceInfo xmlns:p15="http://schemas.microsoft.com/office/powerpoint/2012/main" userId="S::katherine.kummer@jeunessehq.com::a1e40cd6-8e0b-47de-b56f-8b87679210f5" providerId="AD"/>
      </p:ext>
    </p:extLst>
  </p:cmAuthor>
  <p:cmAuthor id="3" name="Stephanie Whatcott" initials="SW" lastIdx="64" clrIdx="2">
    <p:extLst>
      <p:ext uri="{19B8F6BF-5375-455C-9EA6-DF929625EA0E}">
        <p15:presenceInfo xmlns:p15="http://schemas.microsoft.com/office/powerpoint/2012/main" userId="S-1-5-21-649589864-1927844760-3680758543-7180" providerId="AD"/>
      </p:ext>
    </p:extLst>
  </p:cmAuthor>
  <p:cmAuthor id="10" name="Jarrett Olsen" initials="JO [2]" lastIdx="10" clrIdx="9">
    <p:extLst>
      <p:ext uri="{19B8F6BF-5375-455C-9EA6-DF929625EA0E}">
        <p15:presenceInfo xmlns:p15="http://schemas.microsoft.com/office/powerpoint/2012/main" userId="S::jarrett.olsen@jeunessehq.com::72a798fd-8f0c-4c64-9c0f-06d4da997c83" providerId="AD"/>
      </p:ext>
    </p:extLst>
  </p:cmAuthor>
  <p:cmAuthor id="4" name="Kelly Smith" initials="KS" lastIdx="12" clrIdx="3">
    <p:extLst>
      <p:ext uri="{19B8F6BF-5375-455C-9EA6-DF929625EA0E}">
        <p15:presenceInfo xmlns:p15="http://schemas.microsoft.com/office/powerpoint/2012/main" userId="Kelly Smith" providerId="None"/>
      </p:ext>
    </p:extLst>
  </p:cmAuthor>
  <p:cmAuthor id="5" name="Jenny Zimmerman" initials="JZ" lastIdx="6" clrIdx="4">
    <p:extLst>
      <p:ext uri="{19B8F6BF-5375-455C-9EA6-DF929625EA0E}">
        <p15:presenceInfo xmlns:p15="http://schemas.microsoft.com/office/powerpoint/2012/main" userId="S-1-5-21-649589864-1927844760-3680758543-12142" providerId="AD"/>
      </p:ext>
    </p:extLst>
  </p:cmAuthor>
  <p:cmAuthor id="6" name="Stephanie Vallette" initials="SV" lastIdx="6" clrIdx="5">
    <p:extLst>
      <p:ext uri="{19B8F6BF-5375-455C-9EA6-DF929625EA0E}">
        <p15:presenceInfo xmlns:p15="http://schemas.microsoft.com/office/powerpoint/2012/main" userId="S-1-5-21-649589864-1927844760-3680758543-509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807F"/>
    <a:srgbClr val="771114"/>
    <a:srgbClr val="D10007"/>
    <a:srgbClr val="D1000A"/>
    <a:srgbClr val="599BD5"/>
    <a:srgbClr val="19B0D2"/>
    <a:srgbClr val="83CCD1"/>
    <a:srgbClr val="A31E21"/>
    <a:srgbClr val="87CED2"/>
    <a:srgbClr val="3195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AD214F-1BE8-44AF-892B-BAFA7851CFFE}" v="9" dt="2020-12-09T15:40:10.1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autoAdjust="0"/>
    <p:restoredTop sz="84340" autoAdjust="0"/>
  </p:normalViewPr>
  <p:slideViewPr>
    <p:cSldViewPr snapToGrid="0">
      <p:cViewPr varScale="1">
        <p:scale>
          <a:sx n="49" d="100"/>
          <a:sy n="49" d="100"/>
        </p:scale>
        <p:origin x="1576" y="208"/>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A3EE90-E612-4E23-B9A5-79532FA6B514}" type="datetimeFigureOut">
              <a:rPr lang="en-US" smtClean="0"/>
              <a:t>12/29/20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9A8614-0E62-4CC7-AD61-A2EBE857C716}" type="slidenum">
              <a:rPr lang="en-US" smtClean="0"/>
              <a:t>‹#›</a:t>
            </a:fld>
            <a:endParaRPr lang="en-US" dirty="0"/>
          </a:p>
        </p:txBody>
      </p:sp>
    </p:spTree>
    <p:extLst>
      <p:ext uri="{BB962C8B-B14F-4D97-AF65-F5344CB8AC3E}">
        <p14:creationId xmlns:p14="http://schemas.microsoft.com/office/powerpoint/2010/main" val="2199098228"/>
      </p:ext>
    </p:extLst>
  </p:cSld>
  <p:clrMap bg1="lt1" tx1="dk1" bg2="lt2" tx2="dk2" accent1="accent1" accent2="accent2" accent3="accent3" accent4="accent4" accent5="accent5" accent6="accent6" hlink="hlink" folHlink="folHlink"/>
  <p:notesStyle>
    <a:lvl1pPr marL="0" algn="l" defTabSz="1828891" rtl="0" eaLnBrk="1" latinLnBrk="0" hangingPunct="1">
      <a:defRPr sz="2400" kern="1200">
        <a:solidFill>
          <a:schemeClr val="tx1"/>
        </a:solidFill>
        <a:latin typeface="+mn-lt"/>
        <a:ea typeface="+mn-ea"/>
        <a:cs typeface="+mn-cs"/>
      </a:defRPr>
    </a:lvl1pPr>
    <a:lvl2pPr marL="914446" algn="l" defTabSz="1828891" rtl="0" eaLnBrk="1" latinLnBrk="0" hangingPunct="1">
      <a:defRPr sz="2400" kern="1200">
        <a:solidFill>
          <a:schemeClr val="tx1"/>
        </a:solidFill>
        <a:latin typeface="+mn-lt"/>
        <a:ea typeface="+mn-ea"/>
        <a:cs typeface="+mn-cs"/>
      </a:defRPr>
    </a:lvl2pPr>
    <a:lvl3pPr marL="1828891" algn="l" defTabSz="1828891" rtl="0" eaLnBrk="1" latinLnBrk="0" hangingPunct="1">
      <a:defRPr sz="2400" kern="1200">
        <a:solidFill>
          <a:schemeClr val="tx1"/>
        </a:solidFill>
        <a:latin typeface="+mn-lt"/>
        <a:ea typeface="+mn-ea"/>
        <a:cs typeface="+mn-cs"/>
      </a:defRPr>
    </a:lvl3pPr>
    <a:lvl4pPr marL="2743337" algn="l" defTabSz="1828891" rtl="0" eaLnBrk="1" latinLnBrk="0" hangingPunct="1">
      <a:defRPr sz="2400" kern="1200">
        <a:solidFill>
          <a:schemeClr val="tx1"/>
        </a:solidFill>
        <a:latin typeface="+mn-lt"/>
        <a:ea typeface="+mn-ea"/>
        <a:cs typeface="+mn-cs"/>
      </a:defRPr>
    </a:lvl4pPr>
    <a:lvl5pPr marL="3657783" algn="l" defTabSz="1828891" rtl="0" eaLnBrk="1" latinLnBrk="0" hangingPunct="1">
      <a:defRPr sz="2400" kern="1200">
        <a:solidFill>
          <a:schemeClr val="tx1"/>
        </a:solidFill>
        <a:latin typeface="+mn-lt"/>
        <a:ea typeface="+mn-ea"/>
        <a:cs typeface="+mn-cs"/>
      </a:defRPr>
    </a:lvl5pPr>
    <a:lvl6pPr marL="4572229" algn="l" defTabSz="1828891" rtl="0" eaLnBrk="1" latinLnBrk="0" hangingPunct="1">
      <a:defRPr sz="2400" kern="1200">
        <a:solidFill>
          <a:schemeClr val="tx1"/>
        </a:solidFill>
        <a:latin typeface="+mn-lt"/>
        <a:ea typeface="+mn-ea"/>
        <a:cs typeface="+mn-cs"/>
      </a:defRPr>
    </a:lvl6pPr>
    <a:lvl7pPr marL="5486674" algn="l" defTabSz="1828891" rtl="0" eaLnBrk="1" latinLnBrk="0" hangingPunct="1">
      <a:defRPr sz="2400" kern="1200">
        <a:solidFill>
          <a:schemeClr val="tx1"/>
        </a:solidFill>
        <a:latin typeface="+mn-lt"/>
        <a:ea typeface="+mn-ea"/>
        <a:cs typeface="+mn-cs"/>
      </a:defRPr>
    </a:lvl7pPr>
    <a:lvl8pPr marL="6401120" algn="l" defTabSz="1828891" rtl="0" eaLnBrk="1" latinLnBrk="0" hangingPunct="1">
      <a:defRPr sz="2400" kern="1200">
        <a:solidFill>
          <a:schemeClr val="tx1"/>
        </a:solidFill>
        <a:latin typeface="+mn-lt"/>
        <a:ea typeface="+mn-ea"/>
        <a:cs typeface="+mn-cs"/>
      </a:defRPr>
    </a:lvl8pPr>
    <a:lvl9pPr marL="7315566" algn="l" defTabSz="1828891"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F92775-DC53-4A1E-95A6-381D0072462A}" type="slidenum">
              <a:rPr lang="en-US" smtClean="0"/>
              <a:pPr>
                <a:defRPr/>
              </a:pPr>
              <a:t>1</a:t>
            </a:fld>
            <a:endParaRPr lang="en-US" dirty="0"/>
          </a:p>
        </p:txBody>
      </p:sp>
    </p:spTree>
    <p:extLst>
      <p:ext uri="{BB962C8B-B14F-4D97-AF65-F5344CB8AC3E}">
        <p14:creationId xmlns:p14="http://schemas.microsoft.com/office/powerpoint/2010/main" val="1711865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CN" altLang="en-US" dirty="0">
                <a:solidFill>
                  <a:schemeClr val="bg1"/>
                </a:solidFill>
              </a:rPr>
              <a:t>赚取高达</a:t>
            </a:r>
            <a:br>
              <a:rPr lang="en-US" altLang="zh-CN" dirty="0">
                <a:solidFill>
                  <a:schemeClr val="bg1"/>
                </a:solidFill>
              </a:rPr>
            </a:br>
            <a:r>
              <a:rPr lang="en-US" altLang="zh-CN" dirty="0">
                <a:solidFill>
                  <a:schemeClr val="bg1"/>
                </a:solidFill>
              </a:rPr>
              <a:t>$10,000</a:t>
            </a:r>
            <a:r>
              <a:rPr lang="zh-CN" altLang="en-US" dirty="0">
                <a:solidFill>
                  <a:schemeClr val="bg1"/>
                </a:solidFill>
              </a:rPr>
              <a:t>美元的奖金</a:t>
            </a:r>
            <a:endParaRPr lang="en-US" altLang="zh-CN" dirty="0">
              <a:solidFill>
                <a:schemeClr val="bg1"/>
              </a:solidFill>
            </a:endParaRPr>
          </a:p>
          <a:p>
            <a:pPr algn="l"/>
            <a:r>
              <a:rPr lang="zh-CN" altLang="en-US" dirty="0">
                <a:solidFill>
                  <a:schemeClr val="bg1"/>
                </a:solidFill>
              </a:rPr>
              <a:t>全球促销期限</a:t>
            </a:r>
            <a:endParaRPr lang="en-US" altLang="zh-CN" dirty="0">
              <a:solidFill>
                <a:schemeClr val="bg1"/>
              </a:solidFill>
            </a:endParaRPr>
          </a:p>
          <a:p>
            <a:pPr algn="l"/>
            <a:r>
              <a:rPr lang="en-US" dirty="0">
                <a:solidFill>
                  <a:schemeClr val="bg1"/>
                </a:solidFill>
              </a:rPr>
              <a:t>2020</a:t>
            </a:r>
            <a:r>
              <a:rPr lang="zh-CN" altLang="en-US" dirty="0">
                <a:solidFill>
                  <a:schemeClr val="bg1"/>
                </a:solidFill>
              </a:rPr>
              <a:t>年</a:t>
            </a:r>
            <a:r>
              <a:rPr lang="en-US" altLang="zh-CN" dirty="0">
                <a:solidFill>
                  <a:schemeClr val="bg1"/>
                </a:solidFill>
              </a:rPr>
              <a:t>12</a:t>
            </a:r>
            <a:r>
              <a:rPr lang="zh-CN" altLang="en-US" dirty="0">
                <a:solidFill>
                  <a:schemeClr val="bg1"/>
                </a:solidFill>
              </a:rPr>
              <a:t>月</a:t>
            </a:r>
            <a:r>
              <a:rPr lang="en-US" altLang="zh-CN" dirty="0">
                <a:solidFill>
                  <a:schemeClr val="bg1"/>
                </a:solidFill>
              </a:rPr>
              <a:t>31</a:t>
            </a:r>
            <a:r>
              <a:rPr lang="zh-CN" altLang="en-US" dirty="0">
                <a:solidFill>
                  <a:schemeClr val="bg1"/>
                </a:solidFill>
              </a:rPr>
              <a:t>日美东时间</a:t>
            </a:r>
            <a:r>
              <a:rPr lang="en-US" altLang="zh-CN" dirty="0">
                <a:solidFill>
                  <a:schemeClr val="bg1"/>
                </a:solidFill>
              </a:rPr>
              <a:t>11:59</a:t>
            </a:r>
            <a:r>
              <a:rPr lang="zh-CN" altLang="en-US" dirty="0">
                <a:solidFill>
                  <a:schemeClr val="bg1"/>
                </a:solidFill>
              </a:rPr>
              <a:t>至</a:t>
            </a:r>
            <a:r>
              <a:rPr lang="en-US" altLang="zh-CN" dirty="0">
                <a:solidFill>
                  <a:schemeClr val="bg1"/>
                </a:solidFill>
              </a:rPr>
              <a:t>2021</a:t>
            </a:r>
            <a:r>
              <a:rPr lang="zh-CN" altLang="en-US" dirty="0">
                <a:solidFill>
                  <a:schemeClr val="bg1"/>
                </a:solidFill>
              </a:rPr>
              <a:t>年</a:t>
            </a:r>
            <a:r>
              <a:rPr lang="en-US" altLang="zh-CN" dirty="0">
                <a:solidFill>
                  <a:schemeClr val="bg1"/>
                </a:solidFill>
              </a:rPr>
              <a:t>2</a:t>
            </a:r>
            <a:r>
              <a:rPr lang="zh-CN" altLang="en-US" dirty="0">
                <a:solidFill>
                  <a:schemeClr val="bg1"/>
                </a:solidFill>
              </a:rPr>
              <a:t>月</a:t>
            </a:r>
            <a:r>
              <a:rPr lang="en-US" altLang="zh-CN" dirty="0">
                <a:solidFill>
                  <a:schemeClr val="bg1"/>
                </a:solidFill>
              </a:rPr>
              <a:t>28</a:t>
            </a:r>
            <a:r>
              <a:rPr lang="zh-CN" altLang="en-US" dirty="0">
                <a:solidFill>
                  <a:schemeClr val="bg1"/>
                </a:solidFill>
              </a:rPr>
              <a:t>日美东时间</a:t>
            </a:r>
            <a:r>
              <a:rPr lang="en-US" altLang="zh-CN" dirty="0">
                <a:solidFill>
                  <a:schemeClr val="bg1"/>
                </a:solidFill>
              </a:rPr>
              <a:t>11:59</a:t>
            </a:r>
            <a:endParaRPr lang="en-US" dirty="0">
              <a:solidFill>
                <a:schemeClr val="bg1"/>
              </a:solidFill>
            </a:endParaRPr>
          </a:p>
          <a:p>
            <a:pPr algn="l"/>
            <a:endParaRPr lang="en-US" altLang="zh-CN" dirty="0">
              <a:solidFill>
                <a:schemeClr val="bg1"/>
              </a:solidFill>
            </a:endParaRPr>
          </a:p>
          <a:p>
            <a:pPr algn="l"/>
            <a:endParaRPr lang="en-US" dirty="0">
              <a:solidFill>
                <a:schemeClr val="bg1"/>
              </a:solidFill>
            </a:endParaRPr>
          </a:p>
          <a:p>
            <a:pPr algn="l"/>
            <a:r>
              <a:rPr lang="zh-CN" altLang="en-US" dirty="0">
                <a:solidFill>
                  <a:schemeClr val="bg1"/>
                </a:solidFill>
              </a:rPr>
              <a:t>合格经销商</a:t>
            </a:r>
            <a:br>
              <a:rPr lang="en-US" altLang="zh-CN" dirty="0">
                <a:solidFill>
                  <a:schemeClr val="bg1"/>
                </a:solidFill>
              </a:rPr>
            </a:br>
            <a:r>
              <a:rPr lang="en-US" altLang="zh-CN" dirty="0">
                <a:solidFill>
                  <a:schemeClr val="bg1"/>
                </a:solidFill>
              </a:rPr>
              <a:t>250PGV</a:t>
            </a:r>
            <a:r>
              <a:rPr lang="en-US" altLang="zh-CN" baseline="0" dirty="0">
                <a:solidFill>
                  <a:schemeClr val="bg1"/>
                </a:solidFill>
              </a:rPr>
              <a:t> </a:t>
            </a:r>
            <a:br>
              <a:rPr lang="en-US" altLang="zh-CN" baseline="0" dirty="0">
                <a:solidFill>
                  <a:schemeClr val="bg1"/>
                </a:solidFill>
              </a:rPr>
            </a:br>
            <a:r>
              <a:rPr lang="en-US" altLang="zh-CN" baseline="0" dirty="0">
                <a:solidFill>
                  <a:schemeClr val="bg1"/>
                </a:solidFill>
              </a:rPr>
              <a:t>$75</a:t>
            </a:r>
            <a:r>
              <a:rPr lang="zh-CN" altLang="en-US" baseline="0" dirty="0">
                <a:solidFill>
                  <a:schemeClr val="bg1"/>
                </a:solidFill>
              </a:rPr>
              <a:t>美元</a:t>
            </a:r>
            <a:endParaRPr lang="en-US" altLang="zh-CN" baseline="0" dirty="0">
              <a:solidFill>
                <a:schemeClr val="bg1"/>
              </a:solidFill>
            </a:endParaRPr>
          </a:p>
          <a:p>
            <a:pPr algn="l"/>
            <a:endParaRPr lang="en-US" dirty="0">
              <a:solidFill>
                <a:schemeClr val="bg1"/>
              </a:solidFill>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zh-CN" altLang="en-US" dirty="0">
                <a:solidFill>
                  <a:schemeClr val="bg1"/>
                </a:solidFill>
              </a:rPr>
              <a:t>翡翠级</a:t>
            </a:r>
            <a:endParaRPr lang="en-US" altLang="zh-CN" dirty="0">
              <a:solidFill>
                <a:schemeClr val="bg1"/>
              </a:solidFill>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zh-CN" altLang="en-US" dirty="0">
                <a:solidFill>
                  <a:schemeClr val="bg1"/>
                </a:solidFill>
              </a:rPr>
              <a:t>经销商</a:t>
            </a:r>
            <a:br>
              <a:rPr lang="en-US" altLang="zh-CN" dirty="0">
                <a:solidFill>
                  <a:schemeClr val="bg1"/>
                </a:solidFill>
              </a:rPr>
            </a:br>
            <a:r>
              <a:rPr lang="en-US" altLang="zh-CN" dirty="0">
                <a:solidFill>
                  <a:schemeClr val="bg1"/>
                </a:solidFill>
              </a:rPr>
              <a:t>750PGV</a:t>
            </a:r>
            <a:r>
              <a:rPr lang="en-US" altLang="zh-CN" baseline="0" dirty="0">
                <a:solidFill>
                  <a:schemeClr val="bg1"/>
                </a:solidFill>
              </a:rPr>
              <a:t> </a:t>
            </a:r>
            <a:br>
              <a:rPr lang="en-US" altLang="zh-CN" baseline="0" dirty="0">
                <a:solidFill>
                  <a:schemeClr val="bg1"/>
                </a:solidFill>
              </a:rPr>
            </a:br>
            <a:r>
              <a:rPr lang="en-US" altLang="zh-CN" baseline="0" dirty="0">
                <a:solidFill>
                  <a:schemeClr val="bg1"/>
                </a:solidFill>
              </a:rPr>
              <a:t>$200</a:t>
            </a:r>
            <a:r>
              <a:rPr lang="zh-CN" altLang="en-US" baseline="0" dirty="0">
                <a:solidFill>
                  <a:schemeClr val="bg1"/>
                </a:solidFill>
              </a:rPr>
              <a:t>美元</a:t>
            </a:r>
            <a:endParaRPr lang="en-US" altLang="zh-CN" baseline="0" dirty="0">
              <a:solidFill>
                <a:schemeClr val="bg1"/>
              </a:solidFill>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altLang="zh-CN" baseline="0" dirty="0">
              <a:solidFill>
                <a:schemeClr val="bg1"/>
              </a:solidFill>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zh-CN" altLang="en-US" baseline="0" dirty="0">
                <a:solidFill>
                  <a:schemeClr val="bg1"/>
                </a:solidFill>
              </a:rPr>
              <a:t>珍珠级</a:t>
            </a:r>
            <a:endParaRPr lang="en-US" altLang="zh-CN" baseline="0" dirty="0">
              <a:solidFill>
                <a:schemeClr val="bg1"/>
              </a:solidFill>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zh-CN" altLang="en-US" baseline="0" dirty="0">
                <a:solidFill>
                  <a:schemeClr val="bg1"/>
                </a:solidFill>
              </a:rPr>
              <a:t>经销商</a:t>
            </a:r>
            <a:br>
              <a:rPr lang="en-US" altLang="zh-CN" baseline="0" dirty="0">
                <a:solidFill>
                  <a:schemeClr val="bg1"/>
                </a:solidFill>
              </a:rPr>
            </a:br>
            <a:r>
              <a:rPr lang="en-US" altLang="zh-CN" dirty="0">
                <a:solidFill>
                  <a:schemeClr val="bg1"/>
                </a:solidFill>
              </a:rPr>
              <a:t>2,500PGV</a:t>
            </a:r>
            <a:r>
              <a:rPr lang="en-US" altLang="zh-CN" baseline="0" dirty="0">
                <a:solidFill>
                  <a:schemeClr val="bg1"/>
                </a:solidFill>
              </a:rPr>
              <a:t> </a:t>
            </a:r>
            <a:br>
              <a:rPr lang="en-US" altLang="zh-CN" baseline="0" dirty="0">
                <a:solidFill>
                  <a:schemeClr val="bg1"/>
                </a:solidFill>
              </a:rPr>
            </a:br>
            <a:r>
              <a:rPr lang="en-US" altLang="zh-CN" baseline="0" dirty="0">
                <a:solidFill>
                  <a:schemeClr val="bg1"/>
                </a:solidFill>
              </a:rPr>
              <a:t>$800</a:t>
            </a:r>
            <a:r>
              <a:rPr lang="zh-CN" altLang="en-US" baseline="0" dirty="0">
                <a:solidFill>
                  <a:schemeClr val="bg1"/>
                </a:solidFill>
              </a:rPr>
              <a:t>美元</a:t>
            </a:r>
            <a:endParaRPr lang="en-US" altLang="zh-CN" baseline="0" dirty="0">
              <a:solidFill>
                <a:schemeClr val="bg1"/>
              </a:solidFill>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altLang="zh-CN" baseline="0" dirty="0">
              <a:solidFill>
                <a:schemeClr val="bg1"/>
              </a:solidFill>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zh-CN" altLang="en-US" baseline="0" dirty="0">
                <a:solidFill>
                  <a:schemeClr val="bg1"/>
                </a:solidFill>
              </a:rPr>
              <a:t>蓝宝石</a:t>
            </a:r>
            <a:endParaRPr lang="en-US" altLang="zh-CN" baseline="0" dirty="0">
              <a:solidFill>
                <a:schemeClr val="bg1"/>
              </a:solidFill>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zh-CN" altLang="en-US" baseline="0" dirty="0">
                <a:solidFill>
                  <a:schemeClr val="bg1"/>
                </a:solidFill>
              </a:rPr>
              <a:t>经销商</a:t>
            </a:r>
            <a:endParaRPr lang="en-US" altLang="zh-CN" baseline="0" dirty="0">
              <a:solidFill>
                <a:schemeClr val="bg1"/>
              </a:solidFill>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altLang="zh-CN" dirty="0">
                <a:solidFill>
                  <a:schemeClr val="bg1"/>
                </a:solidFill>
              </a:rPr>
              <a:t>4,500PGV</a:t>
            </a:r>
            <a:r>
              <a:rPr lang="en-US" altLang="zh-CN" baseline="0" dirty="0">
                <a:solidFill>
                  <a:schemeClr val="bg1"/>
                </a:solidFill>
              </a:rPr>
              <a:t> </a:t>
            </a:r>
            <a:br>
              <a:rPr lang="en-US" altLang="zh-CN" baseline="0" dirty="0">
                <a:solidFill>
                  <a:schemeClr val="bg1"/>
                </a:solidFill>
              </a:rPr>
            </a:br>
            <a:r>
              <a:rPr lang="en-US" altLang="zh-CN" baseline="0" dirty="0">
                <a:solidFill>
                  <a:schemeClr val="bg1"/>
                </a:solidFill>
              </a:rPr>
              <a:t>$1,500</a:t>
            </a:r>
            <a:r>
              <a:rPr lang="zh-CN" altLang="en-US" baseline="0" dirty="0">
                <a:solidFill>
                  <a:schemeClr val="bg1"/>
                </a:solidFill>
              </a:rPr>
              <a:t>美元</a:t>
            </a:r>
            <a:endParaRPr lang="en-US" altLang="zh-CN" baseline="0" dirty="0">
              <a:solidFill>
                <a:schemeClr val="bg1"/>
              </a:solidFill>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altLang="zh-CN" baseline="0" dirty="0">
              <a:solidFill>
                <a:schemeClr val="bg1"/>
              </a:solidFill>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zh-CN" altLang="en-US" baseline="0" dirty="0">
                <a:solidFill>
                  <a:schemeClr val="bg1"/>
                </a:solidFill>
              </a:rPr>
              <a:t>蓝宝石</a:t>
            </a:r>
            <a:r>
              <a:rPr lang="en-US" altLang="zh-CN" baseline="0" dirty="0">
                <a:solidFill>
                  <a:schemeClr val="bg1"/>
                </a:solidFill>
              </a:rPr>
              <a:t>25</a:t>
            </a:r>
            <a:r>
              <a:rPr lang="zh-CN" altLang="en-US" baseline="0" dirty="0">
                <a:solidFill>
                  <a:schemeClr val="bg1"/>
                </a:solidFill>
              </a:rPr>
              <a:t>级</a:t>
            </a:r>
            <a:endParaRPr lang="en-US" altLang="zh-CN" baseline="0" dirty="0">
              <a:solidFill>
                <a:schemeClr val="bg1"/>
              </a:solidFill>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zh-CN" altLang="en-US" baseline="0" dirty="0">
                <a:solidFill>
                  <a:schemeClr val="bg1"/>
                </a:solidFill>
              </a:rPr>
              <a:t>经销商</a:t>
            </a:r>
            <a:br>
              <a:rPr lang="en-US" altLang="zh-CN" baseline="0" dirty="0">
                <a:solidFill>
                  <a:schemeClr val="bg1"/>
                </a:solidFill>
              </a:rPr>
            </a:br>
            <a:r>
              <a:rPr lang="en-US" altLang="zh-CN" baseline="0" dirty="0">
                <a:solidFill>
                  <a:schemeClr val="bg1"/>
                </a:solidFill>
              </a:rPr>
              <a:t>10</a:t>
            </a:r>
            <a:r>
              <a:rPr lang="en-US" altLang="zh-CN" dirty="0">
                <a:solidFill>
                  <a:schemeClr val="bg1"/>
                </a:solidFill>
              </a:rPr>
              <a:t>,000PGV</a:t>
            </a:r>
            <a:r>
              <a:rPr lang="en-US" altLang="zh-CN" baseline="0" dirty="0">
                <a:solidFill>
                  <a:schemeClr val="bg1"/>
                </a:solidFill>
              </a:rPr>
              <a:t> </a:t>
            </a:r>
            <a:br>
              <a:rPr lang="en-US" altLang="zh-CN" baseline="0" dirty="0">
                <a:solidFill>
                  <a:schemeClr val="bg1"/>
                </a:solidFill>
              </a:rPr>
            </a:br>
            <a:r>
              <a:rPr lang="en-US" altLang="zh-CN" baseline="0" dirty="0">
                <a:solidFill>
                  <a:schemeClr val="bg1"/>
                </a:solidFill>
              </a:rPr>
              <a:t>$3,000</a:t>
            </a:r>
            <a:r>
              <a:rPr lang="zh-CN" altLang="en-US" baseline="0" dirty="0">
                <a:solidFill>
                  <a:schemeClr val="bg1"/>
                </a:solidFill>
              </a:rPr>
              <a:t>美元</a:t>
            </a:r>
            <a:endParaRPr lang="en-US" altLang="zh-CN" baseline="0" dirty="0">
              <a:solidFill>
                <a:schemeClr val="bg1"/>
              </a:solidFill>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altLang="zh-CN" baseline="0" dirty="0">
              <a:solidFill>
                <a:schemeClr val="bg1"/>
              </a:solidFill>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zh-CN" altLang="en-US" baseline="0" dirty="0">
                <a:solidFill>
                  <a:schemeClr val="bg1"/>
                </a:solidFill>
              </a:rPr>
              <a:t>蓝宝石</a:t>
            </a:r>
            <a:r>
              <a:rPr lang="en-US" altLang="zh-CN" baseline="0" dirty="0">
                <a:solidFill>
                  <a:schemeClr val="bg1"/>
                </a:solidFill>
              </a:rPr>
              <a:t>50</a:t>
            </a:r>
            <a:r>
              <a:rPr lang="zh-CN" altLang="en-US" baseline="0" dirty="0">
                <a:solidFill>
                  <a:schemeClr val="bg1"/>
                </a:solidFill>
              </a:rPr>
              <a:t>级</a:t>
            </a:r>
            <a:endParaRPr lang="en-US" altLang="zh-CN" baseline="0" dirty="0">
              <a:solidFill>
                <a:schemeClr val="bg1"/>
              </a:solidFill>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zh-CN" altLang="en-US" baseline="0" dirty="0">
                <a:solidFill>
                  <a:schemeClr val="bg1"/>
                </a:solidFill>
              </a:rPr>
              <a:t>经销商</a:t>
            </a:r>
            <a:br>
              <a:rPr lang="en-US" altLang="zh-CN" baseline="0" dirty="0">
                <a:solidFill>
                  <a:schemeClr val="bg1"/>
                </a:solidFill>
              </a:rPr>
            </a:br>
            <a:r>
              <a:rPr lang="en-US" altLang="zh-CN" baseline="0" dirty="0">
                <a:solidFill>
                  <a:schemeClr val="bg1"/>
                </a:solidFill>
              </a:rPr>
              <a:t>15</a:t>
            </a:r>
            <a:r>
              <a:rPr lang="en-US" altLang="zh-CN" dirty="0">
                <a:solidFill>
                  <a:schemeClr val="bg1"/>
                </a:solidFill>
              </a:rPr>
              <a:t>,000PGV</a:t>
            </a:r>
            <a:r>
              <a:rPr lang="en-US" altLang="zh-CN" baseline="0" dirty="0">
                <a:solidFill>
                  <a:schemeClr val="bg1"/>
                </a:solidFill>
              </a:rPr>
              <a:t> </a:t>
            </a:r>
            <a:br>
              <a:rPr lang="en-US" altLang="zh-CN" baseline="0" dirty="0">
                <a:solidFill>
                  <a:schemeClr val="bg1"/>
                </a:solidFill>
              </a:rPr>
            </a:br>
            <a:r>
              <a:rPr lang="en-US" altLang="zh-CN" baseline="0" dirty="0">
                <a:solidFill>
                  <a:schemeClr val="bg1"/>
                </a:solidFill>
              </a:rPr>
              <a:t>$4,000</a:t>
            </a:r>
            <a:r>
              <a:rPr lang="zh-CN" altLang="en-US" baseline="0" dirty="0">
                <a:solidFill>
                  <a:schemeClr val="bg1"/>
                </a:solidFill>
              </a:rPr>
              <a:t>美元</a:t>
            </a:r>
            <a:endParaRPr lang="en-US" altLang="zh-CN" baseline="0" dirty="0">
              <a:solidFill>
                <a:schemeClr val="bg1"/>
              </a:solidFill>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altLang="zh-CN" baseline="0" dirty="0">
              <a:solidFill>
                <a:schemeClr val="bg1"/>
              </a:solidFill>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zh-CN" altLang="en-US" baseline="0" dirty="0">
                <a:solidFill>
                  <a:schemeClr val="bg1"/>
                </a:solidFill>
              </a:rPr>
              <a:t>蓝宝石菁英</a:t>
            </a:r>
            <a:endParaRPr lang="en-US" altLang="zh-CN" baseline="0" dirty="0">
              <a:solidFill>
                <a:schemeClr val="bg1"/>
              </a:solidFill>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zh-CN" altLang="en-US" baseline="0" dirty="0">
                <a:solidFill>
                  <a:schemeClr val="bg1"/>
                </a:solidFill>
              </a:rPr>
              <a:t>经销商</a:t>
            </a:r>
            <a:br>
              <a:rPr lang="en-US" altLang="zh-CN" baseline="0" dirty="0">
                <a:solidFill>
                  <a:schemeClr val="bg1"/>
                </a:solidFill>
              </a:rPr>
            </a:br>
            <a:r>
              <a:rPr lang="en-US" altLang="zh-CN" baseline="0" dirty="0">
                <a:solidFill>
                  <a:schemeClr val="bg1"/>
                </a:solidFill>
              </a:rPr>
              <a:t>25</a:t>
            </a:r>
            <a:r>
              <a:rPr lang="en-US" altLang="zh-CN" dirty="0">
                <a:solidFill>
                  <a:schemeClr val="bg1"/>
                </a:solidFill>
              </a:rPr>
              <a:t>,000PGV</a:t>
            </a:r>
            <a:r>
              <a:rPr lang="en-US" altLang="zh-CN" baseline="0" dirty="0">
                <a:solidFill>
                  <a:schemeClr val="bg1"/>
                </a:solidFill>
              </a:rPr>
              <a:t> </a:t>
            </a:r>
            <a:br>
              <a:rPr lang="en-US" altLang="zh-CN" baseline="0" dirty="0">
                <a:solidFill>
                  <a:schemeClr val="bg1"/>
                </a:solidFill>
              </a:rPr>
            </a:br>
            <a:r>
              <a:rPr lang="en-US" altLang="zh-CN" baseline="0" dirty="0">
                <a:solidFill>
                  <a:schemeClr val="bg1"/>
                </a:solidFill>
              </a:rPr>
              <a:t>$6,000</a:t>
            </a:r>
            <a:r>
              <a:rPr lang="zh-CN" altLang="en-US" baseline="0" dirty="0">
                <a:solidFill>
                  <a:schemeClr val="bg1"/>
                </a:solidFill>
              </a:rPr>
              <a:t>美元</a:t>
            </a:r>
            <a:endParaRPr lang="en-US" altLang="zh-CN" baseline="0" dirty="0">
              <a:solidFill>
                <a:schemeClr val="bg1"/>
              </a:solidFill>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altLang="zh-CN" baseline="0" dirty="0">
              <a:solidFill>
                <a:schemeClr val="bg1"/>
              </a:solidFill>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zh-CN" altLang="en-US" baseline="0" dirty="0">
                <a:solidFill>
                  <a:schemeClr val="bg1"/>
                </a:solidFill>
              </a:rPr>
              <a:t>红宝石</a:t>
            </a:r>
            <a:endParaRPr lang="en-US" altLang="zh-CN" baseline="0" dirty="0">
              <a:solidFill>
                <a:schemeClr val="bg1"/>
              </a:solidFill>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zh-CN" altLang="en-US" baseline="0" dirty="0">
                <a:solidFill>
                  <a:schemeClr val="bg1"/>
                </a:solidFill>
              </a:rPr>
              <a:t>总裁</a:t>
            </a:r>
            <a:br>
              <a:rPr lang="en-US" altLang="zh-CN" baseline="0" dirty="0">
                <a:solidFill>
                  <a:schemeClr val="bg1"/>
                </a:solidFill>
              </a:rPr>
            </a:br>
            <a:r>
              <a:rPr lang="en-US" altLang="zh-CN" baseline="0" dirty="0">
                <a:solidFill>
                  <a:schemeClr val="bg1"/>
                </a:solidFill>
              </a:rPr>
              <a:t>75</a:t>
            </a:r>
            <a:r>
              <a:rPr lang="en-US" altLang="zh-CN" dirty="0">
                <a:solidFill>
                  <a:schemeClr val="bg1"/>
                </a:solidFill>
              </a:rPr>
              <a:t>,000PGV</a:t>
            </a:r>
            <a:r>
              <a:rPr lang="en-US" altLang="zh-CN" baseline="0" dirty="0">
                <a:solidFill>
                  <a:schemeClr val="bg1"/>
                </a:solidFill>
              </a:rPr>
              <a:t> </a:t>
            </a:r>
            <a:br>
              <a:rPr lang="en-US" altLang="zh-CN" baseline="0" dirty="0">
                <a:solidFill>
                  <a:schemeClr val="bg1"/>
                </a:solidFill>
              </a:rPr>
            </a:br>
            <a:r>
              <a:rPr lang="en-US" altLang="zh-CN" baseline="0" dirty="0">
                <a:solidFill>
                  <a:schemeClr val="bg1"/>
                </a:solidFill>
              </a:rPr>
              <a:t>$10,000</a:t>
            </a:r>
            <a:r>
              <a:rPr lang="zh-CN" altLang="en-US" baseline="0" dirty="0">
                <a:solidFill>
                  <a:schemeClr val="bg1"/>
                </a:solidFill>
              </a:rPr>
              <a:t>美元</a:t>
            </a:r>
            <a:endParaRPr lang="en-US" altLang="zh-CN" baseline="0" dirty="0">
              <a:solidFill>
                <a:schemeClr val="bg1"/>
              </a:solidFill>
            </a:endParaRPr>
          </a:p>
          <a:p>
            <a:endParaRPr lang="en-US" altLang="zh-CN" dirty="0"/>
          </a:p>
          <a:p>
            <a:r>
              <a:rPr lang="zh-CN" altLang="en-US" dirty="0"/>
              <a:t>请参阅促销简介和常见问答题以取得更多详情。</a:t>
            </a:r>
            <a:endParaRPr lang="en-US" altLang="zh-CN" dirty="0"/>
          </a:p>
          <a:p>
            <a:r>
              <a:rPr lang="zh-CN" altLang="en-US" dirty="0"/>
              <a:t>我们无法提供成功几率，因为这是婕斯首次的奔向红宝石促销。</a:t>
            </a:r>
            <a:endParaRPr lang="en-US" dirty="0"/>
          </a:p>
        </p:txBody>
      </p:sp>
      <p:sp>
        <p:nvSpPr>
          <p:cNvPr id="4" name="Slide Number Placeholder 3"/>
          <p:cNvSpPr>
            <a:spLocks noGrp="1"/>
          </p:cNvSpPr>
          <p:nvPr>
            <p:ph type="sldNum" sz="quarter" idx="10"/>
          </p:nvPr>
        </p:nvSpPr>
        <p:spPr/>
        <p:txBody>
          <a:bodyPr/>
          <a:lstStyle/>
          <a:p>
            <a:fld id="{859A8614-0E62-4CC7-AD61-A2EBE857C716}" type="slidenum">
              <a:rPr lang="en-US" smtClean="0"/>
              <a:t>2</a:t>
            </a:fld>
            <a:endParaRPr lang="en-US" dirty="0"/>
          </a:p>
        </p:txBody>
      </p:sp>
    </p:spTree>
    <p:extLst>
      <p:ext uri="{BB962C8B-B14F-4D97-AF65-F5344CB8AC3E}">
        <p14:creationId xmlns:p14="http://schemas.microsoft.com/office/powerpoint/2010/main" val="330953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1">
                  <a:lumMod val="50000"/>
                  <a:lumOff val="50000"/>
                </a:schemeClr>
              </a:solidFill>
            </a:endParaRPr>
          </a:p>
        </p:txBody>
      </p:sp>
      <p:sp>
        <p:nvSpPr>
          <p:cNvPr id="4" name="Slide Number Placeholder 3"/>
          <p:cNvSpPr>
            <a:spLocks noGrp="1"/>
          </p:cNvSpPr>
          <p:nvPr>
            <p:ph type="sldNum" sz="quarter" idx="10"/>
          </p:nvPr>
        </p:nvSpPr>
        <p:spPr/>
        <p:txBody>
          <a:bodyPr/>
          <a:lstStyle/>
          <a:p>
            <a:fld id="{859A8614-0E62-4CC7-AD61-A2EBE857C716}" type="slidenum">
              <a:rPr lang="en-US" smtClean="0"/>
              <a:t>3</a:t>
            </a:fld>
            <a:endParaRPr lang="en-US" dirty="0"/>
          </a:p>
        </p:txBody>
      </p:sp>
    </p:spTree>
    <p:extLst>
      <p:ext uri="{BB962C8B-B14F-4D97-AF65-F5344CB8AC3E}">
        <p14:creationId xmlns:p14="http://schemas.microsoft.com/office/powerpoint/2010/main" val="2782048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9A8614-0E62-4CC7-AD61-A2EBE857C716}" type="slidenum">
              <a:rPr lang="en-US" smtClean="0"/>
              <a:t>4</a:t>
            </a:fld>
            <a:endParaRPr lang="en-US" dirty="0"/>
          </a:p>
        </p:txBody>
      </p:sp>
    </p:spTree>
    <p:extLst>
      <p:ext uri="{BB962C8B-B14F-4D97-AF65-F5344CB8AC3E}">
        <p14:creationId xmlns:p14="http://schemas.microsoft.com/office/powerpoint/2010/main" val="2805067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9A8614-0E62-4CC7-AD61-A2EBE857C716}" type="slidenum">
              <a:rPr lang="en-US" smtClean="0"/>
              <a:t>5</a:t>
            </a:fld>
            <a:endParaRPr lang="en-US" dirty="0"/>
          </a:p>
        </p:txBody>
      </p:sp>
    </p:spTree>
    <p:extLst>
      <p:ext uri="{BB962C8B-B14F-4D97-AF65-F5344CB8AC3E}">
        <p14:creationId xmlns:p14="http://schemas.microsoft.com/office/powerpoint/2010/main" val="1143770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9A8614-0E62-4CC7-AD61-A2EBE857C716}" type="slidenum">
              <a:rPr lang="en-US" smtClean="0"/>
              <a:t>6</a:t>
            </a:fld>
            <a:endParaRPr lang="en-US" dirty="0"/>
          </a:p>
        </p:txBody>
      </p:sp>
    </p:spTree>
    <p:extLst>
      <p:ext uri="{BB962C8B-B14F-4D97-AF65-F5344CB8AC3E}">
        <p14:creationId xmlns:p14="http://schemas.microsoft.com/office/powerpoint/2010/main" val="4071219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CF92775-DC53-4A1E-95A6-381D0072462A}" type="slidenum">
              <a:rPr lang="en-US" smtClean="0"/>
              <a:pPr>
                <a:defRPr/>
              </a:pPr>
              <a:t>18</a:t>
            </a:fld>
            <a:endParaRPr lang="en-US" dirty="0"/>
          </a:p>
        </p:txBody>
      </p:sp>
    </p:spTree>
    <p:extLst>
      <p:ext uri="{BB962C8B-B14F-4D97-AF65-F5344CB8AC3E}">
        <p14:creationId xmlns:p14="http://schemas.microsoft.com/office/powerpoint/2010/main" val="1255932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397" y="2244726"/>
            <a:ext cx="18290381" cy="4775200"/>
          </a:xfrm>
        </p:spPr>
        <p:txBody>
          <a:bodyPr anchor="b"/>
          <a:lstStyle>
            <a:lvl1pPr algn="ctr">
              <a:defRPr sz="12000"/>
            </a:lvl1pPr>
          </a:lstStyle>
          <a:p>
            <a:r>
              <a:rPr lang="en-US"/>
              <a:t>Click to edit Master title style</a:t>
            </a:r>
            <a:endParaRPr lang="en-US" dirty="0"/>
          </a:p>
        </p:txBody>
      </p:sp>
      <p:sp>
        <p:nvSpPr>
          <p:cNvPr id="3" name="Subtitle 2"/>
          <p:cNvSpPr>
            <a:spLocks noGrp="1"/>
          </p:cNvSpPr>
          <p:nvPr>
            <p:ph type="subTitle" idx="1"/>
          </p:nvPr>
        </p:nvSpPr>
        <p:spPr>
          <a:xfrm>
            <a:off x="3048397" y="7204076"/>
            <a:ext cx="18290381"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7D8019A-CC22-4FF4-97E0-919D777308BA}" type="datetimeFigureOut">
              <a:rPr lang="en-US" smtClean="0"/>
              <a:t>12/29/20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38A774-899E-49AA-B5D3-817ABB4FE22B}" type="slidenum">
              <a:rPr lang="en-US" smtClean="0"/>
              <a:t>‹#›</a:t>
            </a:fld>
            <a:endParaRPr lang="en-US" dirty="0"/>
          </a:p>
        </p:txBody>
      </p:sp>
    </p:spTree>
    <p:extLst>
      <p:ext uri="{BB962C8B-B14F-4D97-AF65-F5344CB8AC3E}">
        <p14:creationId xmlns:p14="http://schemas.microsoft.com/office/powerpoint/2010/main" val="927788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D8019A-CC22-4FF4-97E0-919D777308BA}" type="datetimeFigureOut">
              <a:rPr lang="en-US" smtClean="0"/>
              <a:t>12/29/20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38A774-899E-49AA-B5D3-817ABB4FE22B}" type="slidenum">
              <a:rPr lang="en-US" smtClean="0"/>
              <a:t>‹#›</a:t>
            </a:fld>
            <a:endParaRPr lang="en-US" dirty="0"/>
          </a:p>
        </p:txBody>
      </p:sp>
    </p:spTree>
    <p:extLst>
      <p:ext uri="{BB962C8B-B14F-4D97-AF65-F5344CB8AC3E}">
        <p14:creationId xmlns:p14="http://schemas.microsoft.com/office/powerpoint/2010/main" val="816986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52072" y="730250"/>
            <a:ext cx="5258485" cy="1162367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6618" y="730250"/>
            <a:ext cx="15470614" cy="1162367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D8019A-CC22-4FF4-97E0-919D777308BA}" type="datetimeFigureOut">
              <a:rPr lang="en-US" smtClean="0"/>
              <a:t>12/29/20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38A774-899E-49AA-B5D3-817ABB4FE22B}" type="slidenum">
              <a:rPr lang="en-US" smtClean="0"/>
              <a:t>‹#›</a:t>
            </a:fld>
            <a:endParaRPr lang="en-US" dirty="0"/>
          </a:p>
        </p:txBody>
      </p:sp>
    </p:spTree>
    <p:extLst>
      <p:ext uri="{BB962C8B-B14F-4D97-AF65-F5344CB8AC3E}">
        <p14:creationId xmlns:p14="http://schemas.microsoft.com/office/powerpoint/2010/main" val="2156646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D8019A-CC22-4FF4-97E0-919D777308BA}" type="datetimeFigureOut">
              <a:rPr lang="en-US" smtClean="0"/>
              <a:t>12/29/20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38A774-899E-49AA-B5D3-817ABB4FE22B}" type="slidenum">
              <a:rPr lang="en-US" smtClean="0"/>
              <a:t>‹#›</a:t>
            </a:fld>
            <a:endParaRPr lang="en-US" dirty="0"/>
          </a:p>
        </p:txBody>
      </p:sp>
    </p:spTree>
    <p:extLst>
      <p:ext uri="{BB962C8B-B14F-4D97-AF65-F5344CB8AC3E}">
        <p14:creationId xmlns:p14="http://schemas.microsoft.com/office/powerpoint/2010/main" val="582445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917" y="3419477"/>
            <a:ext cx="21033938" cy="5705474"/>
          </a:xfrm>
        </p:spPr>
        <p:txBody>
          <a:bodyPr anchor="b"/>
          <a:lstStyle>
            <a:lvl1pPr>
              <a:defRPr sz="12000"/>
            </a:lvl1pPr>
          </a:lstStyle>
          <a:p>
            <a:r>
              <a:rPr lang="en-US"/>
              <a:t>Click to edit Master title style</a:t>
            </a:r>
            <a:endParaRPr lang="en-US" dirty="0"/>
          </a:p>
        </p:txBody>
      </p:sp>
      <p:sp>
        <p:nvSpPr>
          <p:cNvPr id="3" name="Text Placeholder 2"/>
          <p:cNvSpPr>
            <a:spLocks noGrp="1"/>
          </p:cNvSpPr>
          <p:nvPr>
            <p:ph type="body" idx="1"/>
          </p:nvPr>
        </p:nvSpPr>
        <p:spPr>
          <a:xfrm>
            <a:off x="1663917" y="9178927"/>
            <a:ext cx="21033938"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D8019A-CC22-4FF4-97E0-919D777308BA}" type="datetimeFigureOut">
              <a:rPr lang="en-US" smtClean="0"/>
              <a:t>12/29/20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38A774-899E-49AA-B5D3-817ABB4FE22B}" type="slidenum">
              <a:rPr lang="en-US" smtClean="0"/>
              <a:t>‹#›</a:t>
            </a:fld>
            <a:endParaRPr lang="en-US" dirty="0"/>
          </a:p>
        </p:txBody>
      </p:sp>
    </p:spTree>
    <p:extLst>
      <p:ext uri="{BB962C8B-B14F-4D97-AF65-F5344CB8AC3E}">
        <p14:creationId xmlns:p14="http://schemas.microsoft.com/office/powerpoint/2010/main" val="794443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76618" y="3651250"/>
            <a:ext cx="10364549"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46008" y="3651250"/>
            <a:ext cx="10364549"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7D8019A-CC22-4FF4-97E0-919D777308BA}" type="datetimeFigureOut">
              <a:rPr lang="en-US" smtClean="0"/>
              <a:t>12/29/20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D38A774-899E-49AA-B5D3-817ABB4FE22B}" type="slidenum">
              <a:rPr lang="en-US" smtClean="0"/>
              <a:t>‹#›</a:t>
            </a:fld>
            <a:endParaRPr lang="en-US" dirty="0"/>
          </a:p>
        </p:txBody>
      </p:sp>
    </p:spTree>
    <p:extLst>
      <p:ext uri="{BB962C8B-B14F-4D97-AF65-F5344CB8AC3E}">
        <p14:creationId xmlns:p14="http://schemas.microsoft.com/office/powerpoint/2010/main" val="448751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795" y="730251"/>
            <a:ext cx="21033938" cy="265112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79796" y="3362326"/>
            <a:ext cx="10316917"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4" name="Content Placeholder 3"/>
          <p:cNvSpPr>
            <a:spLocks noGrp="1"/>
          </p:cNvSpPr>
          <p:nvPr>
            <p:ph sz="half" idx="2"/>
          </p:nvPr>
        </p:nvSpPr>
        <p:spPr>
          <a:xfrm>
            <a:off x="1679796" y="5010150"/>
            <a:ext cx="10316917"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46007" y="3362326"/>
            <a:ext cx="1036772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6" name="Content Placeholder 5"/>
          <p:cNvSpPr>
            <a:spLocks noGrp="1"/>
          </p:cNvSpPr>
          <p:nvPr>
            <p:ph sz="quarter" idx="4"/>
          </p:nvPr>
        </p:nvSpPr>
        <p:spPr>
          <a:xfrm>
            <a:off x="12346007" y="5010150"/>
            <a:ext cx="10367726"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7D8019A-CC22-4FF4-97E0-919D777308BA}" type="datetimeFigureOut">
              <a:rPr lang="en-US" smtClean="0"/>
              <a:t>12/29/20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D38A774-899E-49AA-B5D3-817ABB4FE22B}" type="slidenum">
              <a:rPr lang="en-US" smtClean="0"/>
              <a:t>‹#›</a:t>
            </a:fld>
            <a:endParaRPr lang="en-US" dirty="0"/>
          </a:p>
        </p:txBody>
      </p:sp>
    </p:spTree>
    <p:extLst>
      <p:ext uri="{BB962C8B-B14F-4D97-AF65-F5344CB8AC3E}">
        <p14:creationId xmlns:p14="http://schemas.microsoft.com/office/powerpoint/2010/main" val="1780688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D8019A-CC22-4FF4-97E0-919D777308BA}" type="datetimeFigureOut">
              <a:rPr lang="en-US" smtClean="0"/>
              <a:t>12/29/20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D38A774-899E-49AA-B5D3-817ABB4FE22B}" type="slidenum">
              <a:rPr lang="en-US" smtClean="0"/>
              <a:t>‹#›</a:t>
            </a:fld>
            <a:endParaRPr lang="en-US" dirty="0"/>
          </a:p>
        </p:txBody>
      </p:sp>
    </p:spTree>
    <p:extLst>
      <p:ext uri="{BB962C8B-B14F-4D97-AF65-F5344CB8AC3E}">
        <p14:creationId xmlns:p14="http://schemas.microsoft.com/office/powerpoint/2010/main" val="3575994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D8019A-CC22-4FF4-97E0-919D777308BA}" type="datetimeFigureOut">
              <a:rPr lang="en-US" smtClean="0"/>
              <a:t>12/29/20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D38A774-899E-49AA-B5D3-817ABB4FE22B}" type="slidenum">
              <a:rPr lang="en-US" smtClean="0"/>
              <a:t>‹#›</a:t>
            </a:fld>
            <a:endParaRPr lang="en-US" dirty="0"/>
          </a:p>
        </p:txBody>
      </p:sp>
    </p:spTree>
    <p:extLst>
      <p:ext uri="{BB962C8B-B14F-4D97-AF65-F5344CB8AC3E}">
        <p14:creationId xmlns:p14="http://schemas.microsoft.com/office/powerpoint/2010/main" val="1613802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96" y="914400"/>
            <a:ext cx="7865498" cy="3200400"/>
          </a:xfrm>
        </p:spPr>
        <p:txBody>
          <a:bodyPr anchor="b"/>
          <a:lstStyle>
            <a:lvl1pPr>
              <a:defRPr sz="6400"/>
            </a:lvl1pPr>
          </a:lstStyle>
          <a:p>
            <a:r>
              <a:rPr lang="en-US"/>
              <a:t>Click to edit Master title style</a:t>
            </a:r>
            <a:endParaRPr lang="en-US" dirty="0"/>
          </a:p>
        </p:txBody>
      </p:sp>
      <p:sp>
        <p:nvSpPr>
          <p:cNvPr id="3" name="Content Placeholder 2"/>
          <p:cNvSpPr>
            <a:spLocks noGrp="1"/>
          </p:cNvSpPr>
          <p:nvPr>
            <p:ph idx="1"/>
          </p:nvPr>
        </p:nvSpPr>
        <p:spPr>
          <a:xfrm>
            <a:off x="10367726" y="1974851"/>
            <a:ext cx="1234600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fld id="{17D8019A-CC22-4FF4-97E0-919D777308BA}" type="datetimeFigureOut">
              <a:rPr lang="en-US" smtClean="0"/>
              <a:t>12/29/20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D38A774-899E-49AA-B5D3-817ABB4FE22B}" type="slidenum">
              <a:rPr lang="en-US" smtClean="0"/>
              <a:t>‹#›</a:t>
            </a:fld>
            <a:endParaRPr lang="en-US" dirty="0"/>
          </a:p>
        </p:txBody>
      </p:sp>
    </p:spTree>
    <p:extLst>
      <p:ext uri="{BB962C8B-B14F-4D97-AF65-F5344CB8AC3E}">
        <p14:creationId xmlns:p14="http://schemas.microsoft.com/office/powerpoint/2010/main" val="2716882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96" y="914400"/>
            <a:ext cx="7865498" cy="3200400"/>
          </a:xfrm>
        </p:spPr>
        <p:txBody>
          <a:bodyPr anchor="b"/>
          <a:lstStyle>
            <a:lvl1pPr>
              <a:defRPr sz="6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367726" y="1974851"/>
            <a:ext cx="12346007"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dirty="0"/>
              <a:t>Click icon to add picture</a:t>
            </a:r>
          </a:p>
        </p:txBody>
      </p:sp>
      <p:sp>
        <p:nvSpPr>
          <p:cNvPr id="4" name="Text Placeholder 3"/>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fld id="{17D8019A-CC22-4FF4-97E0-919D777308BA}" type="datetimeFigureOut">
              <a:rPr lang="en-US" smtClean="0"/>
              <a:t>12/29/20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D38A774-899E-49AA-B5D3-817ABB4FE22B}" type="slidenum">
              <a:rPr lang="en-US" smtClean="0"/>
              <a:t>‹#›</a:t>
            </a:fld>
            <a:endParaRPr lang="en-US" dirty="0"/>
          </a:p>
        </p:txBody>
      </p:sp>
    </p:spTree>
    <p:extLst>
      <p:ext uri="{BB962C8B-B14F-4D97-AF65-F5344CB8AC3E}">
        <p14:creationId xmlns:p14="http://schemas.microsoft.com/office/powerpoint/2010/main" val="283244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619" y="730251"/>
            <a:ext cx="21033938" cy="2651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6619" y="3651250"/>
            <a:ext cx="21033938" cy="870267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76618" y="12712701"/>
            <a:ext cx="5487114"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17D8019A-CC22-4FF4-97E0-919D777308BA}" type="datetimeFigureOut">
              <a:rPr lang="en-US" smtClean="0"/>
              <a:t>12/29/20</a:t>
            </a:fld>
            <a:endParaRPr lang="en-US" dirty="0"/>
          </a:p>
        </p:txBody>
      </p:sp>
      <p:sp>
        <p:nvSpPr>
          <p:cNvPr id="5" name="Footer Placeholder 4"/>
          <p:cNvSpPr>
            <a:spLocks noGrp="1"/>
          </p:cNvSpPr>
          <p:nvPr>
            <p:ph type="ftr" sz="quarter" idx="3"/>
          </p:nvPr>
        </p:nvSpPr>
        <p:spPr>
          <a:xfrm>
            <a:off x="8078252" y="12712701"/>
            <a:ext cx="8230672"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7223443" y="12712701"/>
            <a:ext cx="5487114"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2D38A774-899E-49AA-B5D3-817ABB4FE22B}" type="slidenum">
              <a:rPr lang="en-US" smtClean="0"/>
              <a:t>‹#›</a:t>
            </a:fld>
            <a:endParaRPr lang="en-US" dirty="0"/>
          </a:p>
        </p:txBody>
      </p:sp>
    </p:spTree>
    <p:extLst>
      <p:ext uri="{BB962C8B-B14F-4D97-AF65-F5344CB8AC3E}">
        <p14:creationId xmlns:p14="http://schemas.microsoft.com/office/powerpoint/2010/main" val="7135007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5.tiff"/><Relationship Id="rId7" Type="http://schemas.openxmlformats.org/officeDocument/2006/relationships/image" Target="../media/image17.sv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52.png"/><Relationship Id="rId4" Type="http://schemas.openxmlformats.org/officeDocument/2006/relationships/image" Target="../media/image51.tiff"/></Relationships>
</file>

<file path=ppt/slides/_rels/slide1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45.tiff"/><Relationship Id="rId7"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52.png"/><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52.png"/><Relationship Id="rId7"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45.tiff"/><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8.png"/><Relationship Id="rId7"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45.tiff"/><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7.sv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54.png"/><Relationship Id="rId4" Type="http://schemas.openxmlformats.org/officeDocument/2006/relationships/image" Target="../media/image45.tiff"/></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56.jpeg"/><Relationship Id="rId7" Type="http://schemas.openxmlformats.org/officeDocument/2006/relationships/image" Target="../media/image16.pn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6.jpe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17.sv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notesSlide" Target="../notesSlides/notesSlide2.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4.emf"/><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png"/><Relationship Id="rId1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4.tiff"/><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7.sv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18" Type="http://schemas.openxmlformats.org/officeDocument/2006/relationships/image" Target="../media/image17.svg"/><Relationship Id="rId3" Type="http://schemas.openxmlformats.org/officeDocument/2006/relationships/notesSlide" Target="../notesSlides/notesSlide5.xml"/><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16.png"/><Relationship Id="rId2" Type="http://schemas.openxmlformats.org/officeDocument/2006/relationships/slideLayout" Target="../slideLayouts/slideLayout1.xml"/><Relationship Id="rId16" Type="http://schemas.openxmlformats.org/officeDocument/2006/relationships/image" Target="../media/image31.svg"/><Relationship Id="rId1" Type="http://schemas.openxmlformats.org/officeDocument/2006/relationships/themeOverride" Target="../theme/themeOverride2.xml"/><Relationship Id="rId6" Type="http://schemas.openxmlformats.org/officeDocument/2006/relationships/image" Target="../media/image21.tiff"/><Relationship Id="rId11" Type="http://schemas.openxmlformats.org/officeDocument/2006/relationships/image" Target="../media/image26.png"/><Relationship Id="rId5" Type="http://schemas.openxmlformats.org/officeDocument/2006/relationships/image" Target="../media/image20.jpeg"/><Relationship Id="rId15" Type="http://schemas.openxmlformats.org/officeDocument/2006/relationships/image" Target="../media/image30.png"/><Relationship Id="rId10" Type="http://schemas.openxmlformats.org/officeDocument/2006/relationships/image" Target="../media/image25.svg"/><Relationship Id="rId19" Type="http://schemas.openxmlformats.org/officeDocument/2006/relationships/image" Target="../media/image18.png"/><Relationship Id="rId4" Type="http://schemas.openxmlformats.org/officeDocument/2006/relationships/image" Target="../media/image15.jpeg"/><Relationship Id="rId9" Type="http://schemas.openxmlformats.org/officeDocument/2006/relationships/image" Target="../media/image24.png"/><Relationship Id="rId1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18" Type="http://schemas.openxmlformats.org/officeDocument/2006/relationships/image" Target="../media/image42.png"/><Relationship Id="rId3" Type="http://schemas.openxmlformats.org/officeDocument/2006/relationships/image" Target="../media/image15.jpeg"/><Relationship Id="rId7" Type="http://schemas.openxmlformats.org/officeDocument/2006/relationships/image" Target="../media/image34.svg"/><Relationship Id="rId12" Type="http://schemas.openxmlformats.org/officeDocument/2006/relationships/image" Target="../media/image39.png"/><Relationship Id="rId17" Type="http://schemas.openxmlformats.org/officeDocument/2006/relationships/image" Target="../media/image18.png"/><Relationship Id="rId2" Type="http://schemas.openxmlformats.org/officeDocument/2006/relationships/notesSlide" Target="../notesSlides/notesSlide6.xml"/><Relationship Id="rId16"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17.svg"/><Relationship Id="rId10" Type="http://schemas.openxmlformats.org/officeDocument/2006/relationships/image" Target="../media/image37.svg"/><Relationship Id="rId19" Type="http://schemas.openxmlformats.org/officeDocument/2006/relationships/image" Target="../media/image43.png"/><Relationship Id="rId4" Type="http://schemas.openxmlformats.org/officeDocument/2006/relationships/image" Target="../media/image20.jpeg"/><Relationship Id="rId9" Type="http://schemas.openxmlformats.org/officeDocument/2006/relationships/image" Target="../media/image36.png"/><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44.png"/><Relationship Id="rId7"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6.png"/><Relationship Id="rId4" Type="http://schemas.openxmlformats.org/officeDocument/2006/relationships/image" Target="../media/image45.tiff"/><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7.png"/><Relationship Id="rId7" Type="http://schemas.openxmlformats.org/officeDocument/2006/relationships/image" Target="../media/image17.sv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45.tiff"/><Relationship Id="rId4" Type="http://schemas.openxmlformats.org/officeDocument/2006/relationships/image" Target="../media/image48.tiff"/></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9.png"/><Relationship Id="rId7" Type="http://schemas.openxmlformats.org/officeDocument/2006/relationships/image" Target="../media/image17.sv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45.tiff"/><Relationship Id="rId4" Type="http://schemas.openxmlformats.org/officeDocument/2006/relationships/image" Target="../media/image5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54E623-71A5-AD47-B6F3-A1628399BC0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2" name="Rectangle 1">
            <a:extLst>
              <a:ext uri="{FF2B5EF4-FFF2-40B4-BE49-F238E27FC236}">
                <a16:creationId xmlns:a16="http://schemas.microsoft.com/office/drawing/2014/main" id="{4B45D5E1-F625-4DE0-AAFB-05F43B6AB4E7}"/>
              </a:ext>
            </a:extLst>
          </p:cNvPr>
          <p:cNvSpPr/>
          <p:nvPr/>
        </p:nvSpPr>
        <p:spPr>
          <a:xfrm>
            <a:off x="14822440" y="11295367"/>
            <a:ext cx="7988084" cy="923330"/>
          </a:xfrm>
          <a:prstGeom prst="rect">
            <a:avLst/>
          </a:prstGeom>
        </p:spPr>
        <p:txBody>
          <a:bodyPr wrap="none">
            <a:spAutoFit/>
          </a:bodyPr>
          <a:lstStyle/>
          <a:p>
            <a:r>
              <a:rPr lang="zh-CN" sz="5400" b="1">
                <a:solidFill>
                  <a:srgbClr val="D10007"/>
                </a:solidFill>
                <a:latin typeface="Century Gothic" panose="020B0502020202020204" pitchFamily="34" charset="0"/>
                <a:ea typeface="SimSun"/>
              </a:rPr>
              <a:t>准备进入2021！</a:t>
            </a:r>
          </a:p>
        </p:txBody>
      </p:sp>
    </p:spTree>
    <p:extLst>
      <p:ext uri="{BB962C8B-B14F-4D97-AF65-F5344CB8AC3E}">
        <p14:creationId xmlns:p14="http://schemas.microsoft.com/office/powerpoint/2010/main" val="1696187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D4920D6-2718-AE4B-8E36-FA948153472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2341" y="-18148"/>
            <a:ext cx="24463163" cy="2805679"/>
          </a:xfrm>
          <a:prstGeom prst="rect">
            <a:avLst/>
          </a:prstGeom>
        </p:spPr>
      </p:pic>
      <p:sp>
        <p:nvSpPr>
          <p:cNvPr id="18" name="Rectangle 17">
            <a:extLst>
              <a:ext uri="{FF2B5EF4-FFF2-40B4-BE49-F238E27FC236}">
                <a16:creationId xmlns:a16="http://schemas.microsoft.com/office/drawing/2014/main" id="{67BCCBFF-3113-8742-B642-AF384ABADFCF}"/>
              </a:ext>
            </a:extLst>
          </p:cNvPr>
          <p:cNvSpPr/>
          <p:nvPr/>
        </p:nvSpPr>
        <p:spPr>
          <a:xfrm>
            <a:off x="21193431" y="-37971"/>
            <a:ext cx="3228486" cy="2821190"/>
          </a:xfrm>
          <a:prstGeom prst="rect">
            <a:avLst/>
          </a:prstGeom>
          <a:solidFill>
            <a:srgbClr val="7711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A2B7EE7-44BC-49BC-80D3-99DA2E00190C}"/>
              </a:ext>
            </a:extLst>
          </p:cNvPr>
          <p:cNvSpPr txBox="1"/>
          <p:nvPr/>
        </p:nvSpPr>
        <p:spPr>
          <a:xfrm>
            <a:off x="15090766" y="5353144"/>
            <a:ext cx="8149775" cy="2246769"/>
          </a:xfrm>
          <a:prstGeom prst="rect">
            <a:avLst/>
          </a:prstGeom>
          <a:noFill/>
        </p:spPr>
        <p:txBody>
          <a:bodyPr wrap="square" numCol="1" rtlCol="0">
            <a:spAutoFit/>
          </a:bodyPr>
          <a:lstStyle/>
          <a:p>
            <a:pPr defTabSz="1828800">
              <a:defRPr/>
            </a:pPr>
            <a:r>
              <a:rPr lang="zh-CN" sz="3500" b="1" dirty="0">
                <a:solidFill>
                  <a:srgbClr val="D10007"/>
                </a:solidFill>
                <a:latin typeface="Century Gothic" charset="0"/>
                <a:ea typeface="SimSun" charset="0"/>
                <a:cs typeface="Century Gothic" charset="0"/>
              </a:rPr>
              <a:t>欲达到蓝宝石级经销商，您必须拥有： </a:t>
            </a:r>
          </a:p>
          <a:p>
            <a:pPr marL="0" lvl="1" defTabSz="1828800">
              <a:defRPr/>
            </a:pPr>
            <a:endParaRPr lang="en-US" sz="3500" b="1" kern="0" dirty="0">
              <a:solidFill>
                <a:schemeClr val="accent1">
                  <a:lumMod val="75000"/>
                </a:schemeClr>
              </a:solidFill>
              <a:latin typeface="Century Gothic" charset="0"/>
              <a:ea typeface="Century Gothic" charset="0"/>
              <a:cs typeface="Century Gothic" charset="0"/>
            </a:endParaRPr>
          </a:p>
          <a:p>
            <a:pPr marL="0" lvl="1" defTabSz="1828800">
              <a:defRPr/>
            </a:pPr>
            <a:r>
              <a:rPr lang="zh-CN" sz="3500" dirty="0">
                <a:solidFill>
                  <a:schemeClr val="tx1">
                    <a:lumMod val="50000"/>
                    <a:lumOff val="50000"/>
                  </a:schemeClr>
                </a:solidFill>
                <a:latin typeface="Century Gothic" charset="0"/>
                <a:ea typeface="SimSun" charset="0"/>
                <a:cs typeface="Century Gothic" charset="0"/>
              </a:rPr>
              <a:t>12位亲推</a:t>
            </a:r>
            <a:r>
              <a:rPr lang="zh-CN" altLang="en-US" sz="3500" dirty="0">
                <a:solidFill>
                  <a:schemeClr val="tx1">
                    <a:lumMod val="50000"/>
                    <a:lumOff val="50000"/>
                  </a:schemeClr>
                </a:solidFill>
                <a:latin typeface="Century Gothic" charset="0"/>
                <a:ea typeface="SimSun" charset="0"/>
                <a:cs typeface="Century Gothic" charset="0"/>
              </a:rPr>
              <a:t>合格</a:t>
            </a:r>
            <a:r>
              <a:rPr lang="zh-CN" sz="3500" dirty="0">
                <a:solidFill>
                  <a:schemeClr val="tx1">
                    <a:lumMod val="50000"/>
                    <a:lumOff val="50000"/>
                  </a:schemeClr>
                </a:solidFill>
                <a:latin typeface="Century Gothic" charset="0"/>
                <a:ea typeface="SimSun" charset="0"/>
                <a:cs typeface="Century Gothic" charset="0"/>
              </a:rPr>
              <a:t>经销商</a:t>
            </a:r>
            <a:br>
              <a:rPr lang="zh-CN" sz="3500" dirty="0">
                <a:solidFill>
                  <a:schemeClr val="tx1">
                    <a:lumMod val="50000"/>
                    <a:lumOff val="50000"/>
                  </a:schemeClr>
                </a:solidFill>
                <a:latin typeface="Century Gothic" charset="0"/>
                <a:ea typeface="SimSun" charset="0"/>
                <a:cs typeface="Century Gothic" charset="0"/>
              </a:rPr>
            </a:br>
            <a:r>
              <a:rPr lang="zh-CN" sz="3500" dirty="0">
                <a:solidFill>
                  <a:schemeClr val="tx1">
                    <a:lumMod val="50000"/>
                    <a:lumOff val="50000"/>
                  </a:schemeClr>
                </a:solidFill>
                <a:latin typeface="Century Gothic" charset="0"/>
                <a:ea typeface="SimSun" charset="0"/>
                <a:cs typeface="Century Gothic" charset="0"/>
              </a:rPr>
              <a:t>（至少各3位在每个团队*）</a:t>
            </a:r>
          </a:p>
        </p:txBody>
      </p:sp>
      <p:pic>
        <p:nvPicPr>
          <p:cNvPr id="6" name="Picture 5">
            <a:extLst>
              <a:ext uri="{FF2B5EF4-FFF2-40B4-BE49-F238E27FC236}">
                <a16:creationId xmlns:a16="http://schemas.microsoft.com/office/drawing/2014/main" id="{12F91961-C5D6-4FA2-8FCE-A1BEB0A60BF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101254" y="6550399"/>
            <a:ext cx="757112" cy="629746"/>
          </a:xfrm>
          <a:prstGeom prst="rect">
            <a:avLst/>
          </a:prstGeom>
        </p:spPr>
      </p:pic>
      <p:sp>
        <p:nvSpPr>
          <p:cNvPr id="12" name="Oval 11">
            <a:extLst>
              <a:ext uri="{FF2B5EF4-FFF2-40B4-BE49-F238E27FC236}">
                <a16:creationId xmlns:a16="http://schemas.microsoft.com/office/drawing/2014/main" id="{2255D5ED-68A7-3643-8E37-883A3FBD288F}"/>
              </a:ext>
            </a:extLst>
          </p:cNvPr>
          <p:cNvSpPr/>
          <p:nvPr/>
        </p:nvSpPr>
        <p:spPr>
          <a:xfrm>
            <a:off x="21666201" y="250349"/>
            <a:ext cx="2316914" cy="23169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E6FEA70C-FA1D-1545-B288-ACBEC363FD4F}"/>
              </a:ext>
            </a:extLst>
          </p:cNvPr>
          <p:cNvSpPr txBox="1"/>
          <p:nvPr/>
        </p:nvSpPr>
        <p:spPr>
          <a:xfrm>
            <a:off x="4901185" y="1247854"/>
            <a:ext cx="16292248" cy="1323439"/>
          </a:xfrm>
          <a:prstGeom prst="rect">
            <a:avLst/>
          </a:prstGeom>
          <a:noFill/>
        </p:spPr>
        <p:txBody>
          <a:bodyPr wrap="square" rtlCol="0">
            <a:spAutoFit/>
          </a:bodyPr>
          <a:lstStyle/>
          <a:p>
            <a:pPr algn="ctr"/>
            <a:r>
              <a:rPr lang="zh-CN" sz="4000">
                <a:solidFill>
                  <a:schemeClr val="bg1"/>
                </a:solidFill>
                <a:latin typeface="Century Gothic" panose="020B0502020202020204" pitchFamily="34" charset="0"/>
                <a:ea typeface="SimSun" panose="02040503050406030204" pitchFamily="18" charset="0"/>
                <a:cs typeface="Arial Unicode MS" panose="020B0604020202020204" pitchFamily="34" charset="-128"/>
              </a:rPr>
              <a:t>且累积4.50</a:t>
            </a:r>
            <a:r>
              <a:rPr lang="zh-CN" sz="4000">
                <a:solidFill>
                  <a:schemeClr val="bg1"/>
                </a:solidFill>
                <a:latin typeface="Century Gothic" panose="020B0502020202020204" pitchFamily="34" charset="0"/>
                <a:ea typeface="SimSun" panose="02040503050406030204" pitchFamily="18" charset="0"/>
                <a:cs typeface="Gotham Black" pitchFamily="50" charset="0"/>
              </a:rPr>
              <a:t>0个人团队消费积分（PGV) </a:t>
            </a:r>
          </a:p>
          <a:p>
            <a:pPr algn="ctr"/>
            <a:r>
              <a:rPr lang="zh-CN" sz="4000">
                <a:solidFill>
                  <a:schemeClr val="bg1"/>
                </a:solidFill>
                <a:latin typeface="Century Gothic" panose="020B0502020202020204" pitchFamily="34" charset="0"/>
                <a:ea typeface="SimSun"/>
                <a:cs typeface="Gotham Black" pitchFamily="50" charset="0"/>
              </a:rPr>
              <a:t>以赚取$1,500美元分红</a:t>
            </a:r>
          </a:p>
        </p:txBody>
      </p:sp>
      <p:sp>
        <p:nvSpPr>
          <p:cNvPr id="14" name="TextBox 13">
            <a:extLst>
              <a:ext uri="{FF2B5EF4-FFF2-40B4-BE49-F238E27FC236}">
                <a16:creationId xmlns:a16="http://schemas.microsoft.com/office/drawing/2014/main" id="{1477FEAF-429B-9244-BE11-25F949435414}"/>
              </a:ext>
            </a:extLst>
          </p:cNvPr>
          <p:cNvSpPr txBox="1"/>
          <p:nvPr/>
        </p:nvSpPr>
        <p:spPr>
          <a:xfrm>
            <a:off x="4901185" y="269248"/>
            <a:ext cx="16292248" cy="1015663"/>
          </a:xfrm>
          <a:prstGeom prst="rect">
            <a:avLst/>
          </a:prstGeom>
          <a:noFill/>
        </p:spPr>
        <p:txBody>
          <a:bodyPr wrap="square" rtlCol="0">
            <a:spAutoFit/>
          </a:bodyPr>
          <a:lstStyle/>
          <a:p>
            <a:pPr algn="ctr"/>
            <a:r>
              <a:rPr lang="zh-CN" sz="6000" b="1">
                <a:solidFill>
                  <a:schemeClr val="bg1"/>
                </a:solidFill>
                <a:latin typeface="Century Gothic" panose="020B0502020202020204" pitchFamily="34" charset="0"/>
                <a:ea typeface="SimSun" panose="02040503050406030204" pitchFamily="18" charset="0"/>
                <a:cs typeface="Arial Unicode MS" panose="020B0604020202020204" pitchFamily="34" charset="-128"/>
              </a:rPr>
              <a:t>达到蓝宝石经销商</a:t>
            </a:r>
          </a:p>
        </p:txBody>
      </p:sp>
      <p:pic>
        <p:nvPicPr>
          <p:cNvPr id="16" name="Picture 15">
            <a:extLst>
              <a:ext uri="{FF2B5EF4-FFF2-40B4-BE49-F238E27FC236}">
                <a16:creationId xmlns:a16="http://schemas.microsoft.com/office/drawing/2014/main" id="{453BCBFD-AA7A-C943-B88E-9E0F220C8398}"/>
              </a:ext>
            </a:extLst>
          </p:cNvPr>
          <p:cNvPicPr>
            <a:picLocks noChangeAspect="1"/>
          </p:cNvPicPr>
          <p:nvPr/>
        </p:nvPicPr>
        <p:blipFill>
          <a:blip r:embed="rId4"/>
          <a:stretch>
            <a:fillRect/>
          </a:stretch>
        </p:blipFill>
        <p:spPr>
          <a:xfrm>
            <a:off x="22003946" y="947875"/>
            <a:ext cx="1686613" cy="1216771"/>
          </a:xfrm>
          <a:prstGeom prst="rect">
            <a:avLst/>
          </a:prstGeom>
        </p:spPr>
      </p:pic>
      <p:sp>
        <p:nvSpPr>
          <p:cNvPr id="20" name="Rectangle 19">
            <a:extLst>
              <a:ext uri="{FF2B5EF4-FFF2-40B4-BE49-F238E27FC236}">
                <a16:creationId xmlns:a16="http://schemas.microsoft.com/office/drawing/2014/main" id="{CDE492FA-5746-4141-95AB-5ED0C6975ADE}"/>
              </a:ext>
            </a:extLst>
          </p:cNvPr>
          <p:cNvSpPr/>
          <p:nvPr/>
        </p:nvSpPr>
        <p:spPr>
          <a:xfrm>
            <a:off x="16207302" y="12295416"/>
            <a:ext cx="4965474" cy="769441"/>
          </a:xfrm>
          <a:prstGeom prst="rect">
            <a:avLst/>
          </a:prstGeom>
        </p:spPr>
        <p:txBody>
          <a:bodyPr wrap="square">
            <a:spAutoFit/>
          </a:bodyPr>
          <a:lstStyle/>
          <a:p>
            <a:pPr marL="0" lvl="1" defTabSz="1828800">
              <a:defRPr/>
            </a:pPr>
            <a:r>
              <a:rPr lang="zh-CN" sz="2200">
                <a:solidFill>
                  <a:schemeClr val="tx1">
                    <a:lumMod val="50000"/>
                    <a:lumOff val="50000"/>
                  </a:schemeClr>
                </a:solidFill>
                <a:latin typeface="Century Gothic" charset="0"/>
                <a:ea typeface="SimSun" charset="0"/>
                <a:cs typeface="Century Gothic" charset="0"/>
              </a:rPr>
              <a:t>*加拿大和印度经销商： </a:t>
            </a:r>
          </a:p>
          <a:p>
            <a:pPr marL="0" lvl="1" defTabSz="1828800">
              <a:defRPr/>
            </a:pPr>
            <a:r>
              <a:rPr lang="zh-CN" sz="2200">
                <a:solidFill>
                  <a:schemeClr val="tx1">
                    <a:lumMod val="50000"/>
                    <a:lumOff val="50000"/>
                  </a:schemeClr>
                </a:solidFill>
                <a:latin typeface="Century Gothic" charset="0"/>
                <a:ea typeface="SimSun" charset="0"/>
                <a:cs typeface="Century Gothic" charset="0"/>
              </a:rPr>
              <a:t>  请看财务奖励计划</a:t>
            </a:r>
          </a:p>
        </p:txBody>
      </p:sp>
      <p:pic>
        <p:nvPicPr>
          <p:cNvPr id="21" name="Picture 20">
            <a:extLst>
              <a:ext uri="{FF2B5EF4-FFF2-40B4-BE49-F238E27FC236}">
                <a16:creationId xmlns:a16="http://schemas.microsoft.com/office/drawing/2014/main" id="{CF94CDB4-3387-0F42-9366-184759334A8F}"/>
              </a:ext>
            </a:extLst>
          </p:cNvPr>
          <p:cNvPicPr>
            <a:picLocks noChangeAspect="1"/>
          </p:cNvPicPr>
          <p:nvPr/>
        </p:nvPicPr>
        <p:blipFill>
          <a:blip r:embed="rId5" cstate="email">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a:off x="147480" y="2871272"/>
            <a:ext cx="14478000" cy="8544508"/>
          </a:xfrm>
          <a:prstGeom prst="rect">
            <a:avLst/>
          </a:prstGeom>
        </p:spPr>
      </p:pic>
      <p:pic>
        <p:nvPicPr>
          <p:cNvPr id="23" name="Graphic 22">
            <a:extLst>
              <a:ext uri="{FF2B5EF4-FFF2-40B4-BE49-F238E27FC236}">
                <a16:creationId xmlns:a16="http://schemas.microsoft.com/office/drawing/2014/main" id="{DC516F5B-B54C-A64B-9317-FBB408D50DA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2662851" y="12546800"/>
            <a:ext cx="1155380" cy="821038"/>
          </a:xfrm>
          <a:prstGeom prst="rect">
            <a:avLst/>
          </a:prstGeom>
        </p:spPr>
      </p:pic>
      <p:pic>
        <p:nvPicPr>
          <p:cNvPr id="24" name="Picture 23">
            <a:extLst>
              <a:ext uri="{FF2B5EF4-FFF2-40B4-BE49-F238E27FC236}">
                <a16:creationId xmlns:a16="http://schemas.microsoft.com/office/drawing/2014/main" id="{1A6C54EC-970B-FF41-B242-F4A474C2EC2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90505" y="617789"/>
            <a:ext cx="4566721" cy="1594011"/>
          </a:xfrm>
          <a:prstGeom prst="rect">
            <a:avLst/>
          </a:prstGeom>
        </p:spPr>
      </p:pic>
    </p:spTree>
    <p:extLst>
      <p:ext uri="{BB962C8B-B14F-4D97-AF65-F5344CB8AC3E}">
        <p14:creationId xmlns:p14="http://schemas.microsoft.com/office/powerpoint/2010/main" val="2987017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A09F6121-8B77-2444-8011-6351E8DA97A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2341" y="-18148"/>
            <a:ext cx="24463163" cy="2805679"/>
          </a:xfrm>
          <a:prstGeom prst="rect">
            <a:avLst/>
          </a:prstGeom>
        </p:spPr>
      </p:pic>
      <p:sp>
        <p:nvSpPr>
          <p:cNvPr id="23" name="Rectangle 22">
            <a:extLst>
              <a:ext uri="{FF2B5EF4-FFF2-40B4-BE49-F238E27FC236}">
                <a16:creationId xmlns:a16="http://schemas.microsoft.com/office/drawing/2014/main" id="{3CF7BAB5-8157-1041-A61A-7586BFD66430}"/>
              </a:ext>
            </a:extLst>
          </p:cNvPr>
          <p:cNvSpPr/>
          <p:nvPr/>
        </p:nvSpPr>
        <p:spPr>
          <a:xfrm>
            <a:off x="21193431" y="-37971"/>
            <a:ext cx="3228486" cy="2821190"/>
          </a:xfrm>
          <a:prstGeom prst="rect">
            <a:avLst/>
          </a:prstGeom>
          <a:solidFill>
            <a:srgbClr val="7711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092397AD-8B0B-4B56-93B2-2102E05E7500}"/>
              </a:ext>
            </a:extLst>
          </p:cNvPr>
          <p:cNvSpPr txBox="1"/>
          <p:nvPr/>
        </p:nvSpPr>
        <p:spPr>
          <a:xfrm>
            <a:off x="15099512" y="5353144"/>
            <a:ext cx="8718719" cy="4401205"/>
          </a:xfrm>
          <a:prstGeom prst="rect">
            <a:avLst/>
          </a:prstGeom>
          <a:noFill/>
        </p:spPr>
        <p:txBody>
          <a:bodyPr wrap="square" numCol="1" rtlCol="0">
            <a:spAutoFit/>
          </a:bodyPr>
          <a:lstStyle/>
          <a:p>
            <a:pPr defTabSz="1828800">
              <a:defRPr/>
            </a:pPr>
            <a:r>
              <a:rPr lang="zh-CN" sz="3500" b="1" dirty="0">
                <a:solidFill>
                  <a:srgbClr val="D10007"/>
                </a:solidFill>
                <a:latin typeface="Century Gothic" charset="0"/>
                <a:ea typeface="SimSun" charset="0"/>
                <a:cs typeface="Century Gothic" charset="0"/>
              </a:rPr>
              <a:t>欲达到蓝宝石25级经销商，您必须有： </a:t>
            </a:r>
          </a:p>
          <a:p>
            <a:pPr marL="0" lvl="1" defTabSz="1828800">
              <a:defRPr/>
            </a:pPr>
            <a:endParaRPr lang="en-US" sz="3500" b="1" kern="0" dirty="0">
              <a:solidFill>
                <a:schemeClr val="accent1">
                  <a:lumMod val="75000"/>
                </a:schemeClr>
              </a:solidFill>
              <a:latin typeface="Century Gothic" charset="0"/>
              <a:ea typeface="Century Gothic" charset="0"/>
              <a:cs typeface="Century Gothic" charset="0"/>
            </a:endParaRPr>
          </a:p>
          <a:p>
            <a:pPr marL="0" lvl="1" defTabSz="1828800">
              <a:defRPr/>
            </a:pPr>
            <a:r>
              <a:rPr lang="zh-CN" sz="3500" dirty="0">
                <a:solidFill>
                  <a:schemeClr val="bg1">
                    <a:lumMod val="50000"/>
                  </a:schemeClr>
                </a:solidFill>
                <a:latin typeface="Century Gothic" charset="0"/>
                <a:ea typeface="SimSun" charset="0"/>
                <a:cs typeface="Century Gothic" charset="0"/>
              </a:rPr>
              <a:t>12位亲推</a:t>
            </a:r>
            <a:r>
              <a:rPr lang="zh-CN" altLang="en-US" sz="3500" dirty="0">
                <a:solidFill>
                  <a:schemeClr val="bg1">
                    <a:lumMod val="50000"/>
                  </a:schemeClr>
                </a:solidFill>
                <a:latin typeface="Century Gothic" charset="0"/>
                <a:ea typeface="SimSun" charset="0"/>
                <a:cs typeface="Century Gothic" charset="0"/>
              </a:rPr>
              <a:t>合格</a:t>
            </a:r>
            <a:r>
              <a:rPr lang="zh-CN" sz="3500" dirty="0">
                <a:solidFill>
                  <a:schemeClr val="bg1">
                    <a:lumMod val="50000"/>
                  </a:schemeClr>
                </a:solidFill>
                <a:latin typeface="Century Gothic" charset="0"/>
                <a:ea typeface="SimSun" charset="0"/>
                <a:cs typeface="Century Gothic" charset="0"/>
              </a:rPr>
              <a:t>经销商 </a:t>
            </a:r>
          </a:p>
          <a:p>
            <a:pPr marL="0" lvl="1" defTabSz="1828800">
              <a:defRPr/>
            </a:pPr>
            <a:r>
              <a:rPr lang="zh-CN" sz="3500" dirty="0">
                <a:solidFill>
                  <a:schemeClr val="bg1">
                    <a:lumMod val="50000"/>
                  </a:schemeClr>
                </a:solidFill>
                <a:latin typeface="Century Gothic" charset="0"/>
                <a:ea typeface="SimSun" charset="0"/>
                <a:cs typeface="Century Gothic" charset="0"/>
              </a:rPr>
              <a:t>（至少各3位在每个团队*）</a:t>
            </a:r>
          </a:p>
          <a:p>
            <a:pPr marL="0" lvl="1" defTabSz="1828800">
              <a:defRPr/>
            </a:pPr>
            <a:endParaRPr lang="en-US" sz="3500" kern="0" dirty="0">
              <a:solidFill>
                <a:schemeClr val="bg1">
                  <a:lumMod val="50000"/>
                </a:schemeClr>
              </a:solidFill>
              <a:latin typeface="Century Gothic" charset="0"/>
              <a:ea typeface="Century Gothic" charset="0"/>
              <a:cs typeface="Century Gothic" charset="0"/>
            </a:endParaRPr>
          </a:p>
          <a:p>
            <a:pPr marL="0" lvl="1" algn="ctr" defTabSz="1828800">
              <a:defRPr/>
            </a:pPr>
            <a:r>
              <a:rPr lang="zh-CN" sz="3500" dirty="0">
                <a:solidFill>
                  <a:schemeClr val="bg1">
                    <a:lumMod val="50000"/>
                  </a:schemeClr>
                </a:solidFill>
                <a:latin typeface="Century Gothic" charset="0"/>
                <a:ea typeface="SimSun" charset="0"/>
                <a:cs typeface="Century Gothic" charset="0"/>
              </a:rPr>
              <a:t>和 </a:t>
            </a:r>
          </a:p>
          <a:p>
            <a:pPr marL="0" lvl="1" defTabSz="1828800">
              <a:defRPr/>
            </a:pPr>
            <a:endParaRPr lang="en-US" sz="3500" kern="0" dirty="0">
              <a:solidFill>
                <a:schemeClr val="bg1">
                  <a:lumMod val="50000"/>
                </a:schemeClr>
              </a:solidFill>
              <a:latin typeface="Century Gothic" charset="0"/>
              <a:ea typeface="Century Gothic" charset="0"/>
              <a:cs typeface="Century Gothic" charset="0"/>
            </a:endParaRPr>
          </a:p>
          <a:p>
            <a:pPr marL="0" lvl="1" defTabSz="1828800">
              <a:defRPr/>
            </a:pPr>
            <a:r>
              <a:rPr lang="zh-CN" sz="3500" dirty="0">
                <a:solidFill>
                  <a:schemeClr val="bg1">
                    <a:lumMod val="50000"/>
                  </a:schemeClr>
                </a:solidFill>
                <a:latin typeface="Century Gothic" charset="0"/>
                <a:ea typeface="SimSun" charset="0"/>
                <a:cs typeface="Century Gothic" charset="0"/>
              </a:rPr>
              <a:t>于上个月拥有25团队碰局</a:t>
            </a:r>
          </a:p>
        </p:txBody>
      </p:sp>
      <p:pic>
        <p:nvPicPr>
          <p:cNvPr id="6" name="Picture 5">
            <a:extLst>
              <a:ext uri="{FF2B5EF4-FFF2-40B4-BE49-F238E27FC236}">
                <a16:creationId xmlns:a16="http://schemas.microsoft.com/office/drawing/2014/main" id="{30B6AB18-3A1B-4CA0-B47A-88503EF77A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108783" y="6543501"/>
            <a:ext cx="757112" cy="629746"/>
          </a:xfrm>
          <a:prstGeom prst="rect">
            <a:avLst/>
          </a:prstGeom>
        </p:spPr>
      </p:pic>
      <p:pic>
        <p:nvPicPr>
          <p:cNvPr id="7" name="Picture 6">
            <a:extLst>
              <a:ext uri="{FF2B5EF4-FFF2-40B4-BE49-F238E27FC236}">
                <a16:creationId xmlns:a16="http://schemas.microsoft.com/office/drawing/2014/main" id="{E653BCBA-50AA-4F33-AA60-9503DA9F905E}"/>
              </a:ext>
            </a:extLst>
          </p:cNvPr>
          <p:cNvPicPr>
            <a:picLocks noChangeAspect="1"/>
          </p:cNvPicPr>
          <p:nvPr/>
        </p:nvPicPr>
        <p:blipFill>
          <a:blip r:embed="rId4" cstate="email">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a:off x="-197839" y="2871272"/>
            <a:ext cx="14478000" cy="8544508"/>
          </a:xfrm>
          <a:prstGeom prst="rect">
            <a:avLst/>
          </a:prstGeom>
        </p:spPr>
      </p:pic>
      <p:pic>
        <p:nvPicPr>
          <p:cNvPr id="10" name="Picture 9">
            <a:extLst>
              <a:ext uri="{FF2B5EF4-FFF2-40B4-BE49-F238E27FC236}">
                <a16:creationId xmlns:a16="http://schemas.microsoft.com/office/drawing/2014/main" id="{5AF7946A-7D65-C14A-ABCF-1AB8DBA893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108783" y="9081321"/>
            <a:ext cx="757112" cy="629746"/>
          </a:xfrm>
          <a:prstGeom prst="rect">
            <a:avLst/>
          </a:prstGeom>
        </p:spPr>
      </p:pic>
      <p:sp>
        <p:nvSpPr>
          <p:cNvPr id="15" name="Oval 14">
            <a:extLst>
              <a:ext uri="{FF2B5EF4-FFF2-40B4-BE49-F238E27FC236}">
                <a16:creationId xmlns:a16="http://schemas.microsoft.com/office/drawing/2014/main" id="{C4844B6E-A4F4-6C4B-BB8F-7A9A049B6C44}"/>
              </a:ext>
            </a:extLst>
          </p:cNvPr>
          <p:cNvSpPr/>
          <p:nvPr/>
        </p:nvSpPr>
        <p:spPr>
          <a:xfrm>
            <a:off x="21666201" y="250349"/>
            <a:ext cx="2316914" cy="23169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02BBE550-1657-3741-9BAB-BD703453762A}"/>
              </a:ext>
            </a:extLst>
          </p:cNvPr>
          <p:cNvSpPr txBox="1"/>
          <p:nvPr/>
        </p:nvSpPr>
        <p:spPr>
          <a:xfrm>
            <a:off x="4910329" y="1247854"/>
            <a:ext cx="16283104" cy="1323439"/>
          </a:xfrm>
          <a:prstGeom prst="rect">
            <a:avLst/>
          </a:prstGeom>
          <a:noFill/>
        </p:spPr>
        <p:txBody>
          <a:bodyPr wrap="square" rtlCol="0">
            <a:spAutoFit/>
          </a:bodyPr>
          <a:lstStyle/>
          <a:p>
            <a:pPr algn="ctr"/>
            <a:r>
              <a:rPr lang="zh-CN" sz="4000">
                <a:solidFill>
                  <a:schemeClr val="bg1"/>
                </a:solidFill>
                <a:latin typeface="Century Gothic" panose="020B0502020202020204" pitchFamily="34" charset="0"/>
                <a:ea typeface="SimSun" panose="02040503050406030204" pitchFamily="18" charset="0"/>
                <a:cs typeface="Arial Unicode MS" panose="020B0604020202020204" pitchFamily="34" charset="-128"/>
              </a:rPr>
              <a:t>且累积10.00</a:t>
            </a:r>
            <a:r>
              <a:rPr lang="zh-CN" sz="4000">
                <a:solidFill>
                  <a:schemeClr val="bg1"/>
                </a:solidFill>
                <a:latin typeface="Century Gothic" panose="020B0502020202020204" pitchFamily="34" charset="0"/>
                <a:ea typeface="SimSun" panose="02040503050406030204" pitchFamily="18" charset="0"/>
                <a:cs typeface="Gotham Black" pitchFamily="50" charset="0"/>
              </a:rPr>
              <a:t>0个人团队消费积分（PGV) </a:t>
            </a:r>
          </a:p>
          <a:p>
            <a:pPr algn="ctr"/>
            <a:r>
              <a:rPr lang="zh-CN" sz="4000">
                <a:solidFill>
                  <a:schemeClr val="bg1"/>
                </a:solidFill>
                <a:latin typeface="Century Gothic" panose="020B0502020202020204" pitchFamily="34" charset="0"/>
                <a:ea typeface="SimSun"/>
                <a:cs typeface="Gotham Black" pitchFamily="50" charset="0"/>
              </a:rPr>
              <a:t>以赚取$3,000美元分红</a:t>
            </a:r>
          </a:p>
        </p:txBody>
      </p:sp>
      <p:sp>
        <p:nvSpPr>
          <p:cNvPr id="17" name="TextBox 16">
            <a:extLst>
              <a:ext uri="{FF2B5EF4-FFF2-40B4-BE49-F238E27FC236}">
                <a16:creationId xmlns:a16="http://schemas.microsoft.com/office/drawing/2014/main" id="{6C7E8BE4-AF8C-914F-9E36-CBB5D8FF1132}"/>
              </a:ext>
            </a:extLst>
          </p:cNvPr>
          <p:cNvSpPr txBox="1"/>
          <p:nvPr/>
        </p:nvSpPr>
        <p:spPr>
          <a:xfrm>
            <a:off x="4910329" y="269248"/>
            <a:ext cx="16283104" cy="1015663"/>
          </a:xfrm>
          <a:prstGeom prst="rect">
            <a:avLst/>
          </a:prstGeom>
          <a:noFill/>
        </p:spPr>
        <p:txBody>
          <a:bodyPr wrap="square" rtlCol="0">
            <a:spAutoFit/>
          </a:bodyPr>
          <a:lstStyle/>
          <a:p>
            <a:pPr algn="ctr"/>
            <a:r>
              <a:rPr lang="zh-CN" sz="6000" b="1">
                <a:solidFill>
                  <a:schemeClr val="bg1"/>
                </a:solidFill>
                <a:latin typeface="Century Gothic" panose="020B0502020202020204" pitchFamily="34" charset="0"/>
                <a:ea typeface="SimSun" panose="02040503050406030204" pitchFamily="18" charset="0"/>
                <a:cs typeface="Arial Unicode MS" panose="020B0604020202020204" pitchFamily="34" charset="-128"/>
              </a:rPr>
              <a:t>达到蓝宝石25级经销商</a:t>
            </a:r>
          </a:p>
        </p:txBody>
      </p:sp>
      <p:sp>
        <p:nvSpPr>
          <p:cNvPr id="20" name="Rectangle 19">
            <a:extLst>
              <a:ext uri="{FF2B5EF4-FFF2-40B4-BE49-F238E27FC236}">
                <a16:creationId xmlns:a16="http://schemas.microsoft.com/office/drawing/2014/main" id="{58921949-09FE-D240-A211-AB7A3AAB81F6}"/>
              </a:ext>
            </a:extLst>
          </p:cNvPr>
          <p:cNvSpPr/>
          <p:nvPr/>
        </p:nvSpPr>
        <p:spPr>
          <a:xfrm>
            <a:off x="16207302" y="12295416"/>
            <a:ext cx="4965474" cy="769441"/>
          </a:xfrm>
          <a:prstGeom prst="rect">
            <a:avLst/>
          </a:prstGeom>
        </p:spPr>
        <p:txBody>
          <a:bodyPr wrap="square">
            <a:spAutoFit/>
          </a:bodyPr>
          <a:lstStyle/>
          <a:p>
            <a:pPr marL="0" lvl="1" defTabSz="1828800">
              <a:defRPr/>
            </a:pPr>
            <a:r>
              <a:rPr lang="zh-CN" sz="2200">
                <a:solidFill>
                  <a:schemeClr val="tx1">
                    <a:lumMod val="50000"/>
                    <a:lumOff val="50000"/>
                  </a:schemeClr>
                </a:solidFill>
                <a:latin typeface="Century Gothic" charset="0"/>
                <a:ea typeface="SimSun" charset="0"/>
                <a:cs typeface="Century Gothic" charset="0"/>
              </a:rPr>
              <a:t>*加拿大和印度经销商： </a:t>
            </a:r>
          </a:p>
          <a:p>
            <a:pPr marL="0" lvl="1" defTabSz="1828800">
              <a:defRPr/>
            </a:pPr>
            <a:r>
              <a:rPr lang="zh-CN" sz="2200">
                <a:solidFill>
                  <a:schemeClr val="tx1">
                    <a:lumMod val="50000"/>
                    <a:lumOff val="50000"/>
                  </a:schemeClr>
                </a:solidFill>
                <a:latin typeface="Century Gothic" charset="0"/>
                <a:ea typeface="SimSun" charset="0"/>
                <a:cs typeface="Century Gothic" charset="0"/>
              </a:rPr>
              <a:t>  请看财务奖励计划</a:t>
            </a:r>
          </a:p>
        </p:txBody>
      </p:sp>
      <p:pic>
        <p:nvPicPr>
          <p:cNvPr id="28" name="Graphic 18">
            <a:extLst>
              <a:ext uri="{FF2B5EF4-FFF2-40B4-BE49-F238E27FC236}">
                <a16:creationId xmlns:a16="http://schemas.microsoft.com/office/drawing/2014/main" id="{63C4ABCE-3D2E-3547-8D60-CAA7E618E2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501611" y="210619"/>
            <a:ext cx="2691281" cy="2691281"/>
          </a:xfrm>
          <a:prstGeom prst="rect">
            <a:avLst/>
          </a:prstGeom>
        </p:spPr>
      </p:pic>
      <p:pic>
        <p:nvPicPr>
          <p:cNvPr id="22" name="Graphic 21">
            <a:extLst>
              <a:ext uri="{FF2B5EF4-FFF2-40B4-BE49-F238E27FC236}">
                <a16:creationId xmlns:a16="http://schemas.microsoft.com/office/drawing/2014/main" id="{2C98AEFD-7C91-AE44-882C-2158B973F97B}"/>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2662851" y="12546800"/>
            <a:ext cx="1155380" cy="821038"/>
          </a:xfrm>
          <a:prstGeom prst="rect">
            <a:avLst/>
          </a:prstGeom>
        </p:spPr>
      </p:pic>
      <p:pic>
        <p:nvPicPr>
          <p:cNvPr id="26" name="Picture 25">
            <a:extLst>
              <a:ext uri="{FF2B5EF4-FFF2-40B4-BE49-F238E27FC236}">
                <a16:creationId xmlns:a16="http://schemas.microsoft.com/office/drawing/2014/main" id="{68167CFE-94D0-5346-BE76-93B8B0DC4E2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90505" y="617789"/>
            <a:ext cx="4566721" cy="1594011"/>
          </a:xfrm>
          <a:prstGeom prst="rect">
            <a:avLst/>
          </a:prstGeom>
        </p:spPr>
      </p:pic>
    </p:spTree>
    <p:extLst>
      <p:ext uri="{BB962C8B-B14F-4D97-AF65-F5344CB8AC3E}">
        <p14:creationId xmlns:p14="http://schemas.microsoft.com/office/powerpoint/2010/main" val="584315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F259C77-340D-0949-B526-DC0AEFFADFE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2341" y="-18148"/>
            <a:ext cx="24463163" cy="2805679"/>
          </a:xfrm>
          <a:prstGeom prst="rect">
            <a:avLst/>
          </a:prstGeom>
        </p:spPr>
      </p:pic>
      <p:sp>
        <p:nvSpPr>
          <p:cNvPr id="22" name="Rectangle 21">
            <a:extLst>
              <a:ext uri="{FF2B5EF4-FFF2-40B4-BE49-F238E27FC236}">
                <a16:creationId xmlns:a16="http://schemas.microsoft.com/office/drawing/2014/main" id="{63AEF210-97E1-D44E-8C25-4E621FB2B27A}"/>
              </a:ext>
            </a:extLst>
          </p:cNvPr>
          <p:cNvSpPr/>
          <p:nvPr/>
        </p:nvSpPr>
        <p:spPr>
          <a:xfrm>
            <a:off x="21193431" y="-37971"/>
            <a:ext cx="3228486" cy="2821190"/>
          </a:xfrm>
          <a:prstGeom prst="rect">
            <a:avLst/>
          </a:prstGeom>
          <a:solidFill>
            <a:srgbClr val="7711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172BD41-9AB5-43AA-BD79-BB0AA434AFE3}"/>
              </a:ext>
            </a:extLst>
          </p:cNvPr>
          <p:cNvSpPr txBox="1"/>
          <p:nvPr/>
        </p:nvSpPr>
        <p:spPr>
          <a:xfrm>
            <a:off x="15101920" y="5254443"/>
            <a:ext cx="8881195" cy="4401205"/>
          </a:xfrm>
          <a:prstGeom prst="rect">
            <a:avLst/>
          </a:prstGeom>
          <a:noFill/>
        </p:spPr>
        <p:txBody>
          <a:bodyPr wrap="square" numCol="1" rtlCol="0">
            <a:spAutoFit/>
          </a:bodyPr>
          <a:lstStyle/>
          <a:p>
            <a:pPr defTabSz="1828800">
              <a:defRPr/>
            </a:pPr>
            <a:r>
              <a:rPr lang="zh-CN" sz="3500" b="1" dirty="0">
                <a:solidFill>
                  <a:srgbClr val="D10007"/>
                </a:solidFill>
                <a:latin typeface="Century Gothic" charset="0"/>
                <a:ea typeface="SimSun" charset="0"/>
                <a:cs typeface="Century Gothic" charset="0"/>
              </a:rPr>
              <a:t>欲达到蓝宝石50级经销商，您必须有： </a:t>
            </a:r>
          </a:p>
          <a:p>
            <a:pPr marL="0" lvl="1" defTabSz="1828800">
              <a:defRPr/>
            </a:pPr>
            <a:endParaRPr lang="en-US" sz="3500" b="1" kern="0" dirty="0">
              <a:solidFill>
                <a:schemeClr val="accent1">
                  <a:lumMod val="75000"/>
                </a:schemeClr>
              </a:solidFill>
              <a:latin typeface="Century Gothic" charset="0"/>
              <a:ea typeface="Century Gothic" charset="0"/>
              <a:cs typeface="Century Gothic" charset="0"/>
            </a:endParaRPr>
          </a:p>
          <a:p>
            <a:pPr marL="0" lvl="1" defTabSz="1828800">
              <a:defRPr/>
            </a:pPr>
            <a:r>
              <a:rPr lang="zh-CN" sz="3500" dirty="0">
                <a:solidFill>
                  <a:schemeClr val="bg1">
                    <a:lumMod val="50000"/>
                  </a:schemeClr>
                </a:solidFill>
                <a:latin typeface="Century Gothic" charset="0"/>
                <a:ea typeface="SimSun" charset="0"/>
                <a:cs typeface="Century Gothic" charset="0"/>
              </a:rPr>
              <a:t>12位亲推</a:t>
            </a:r>
            <a:r>
              <a:rPr lang="zh-CN" altLang="en-US" sz="3500" dirty="0">
                <a:solidFill>
                  <a:schemeClr val="bg1">
                    <a:lumMod val="50000"/>
                  </a:schemeClr>
                </a:solidFill>
                <a:latin typeface="Century Gothic" charset="0"/>
                <a:ea typeface="SimSun" charset="0"/>
                <a:cs typeface="Century Gothic" charset="0"/>
              </a:rPr>
              <a:t>合格</a:t>
            </a:r>
            <a:r>
              <a:rPr lang="zh-CN" sz="3500" dirty="0">
                <a:solidFill>
                  <a:schemeClr val="bg1">
                    <a:lumMod val="50000"/>
                  </a:schemeClr>
                </a:solidFill>
                <a:latin typeface="Century Gothic" charset="0"/>
                <a:ea typeface="SimSun" charset="0"/>
                <a:cs typeface="Century Gothic" charset="0"/>
              </a:rPr>
              <a:t>经销商</a:t>
            </a:r>
            <a:br>
              <a:rPr lang="zh-CN" sz="3500" dirty="0">
                <a:solidFill>
                  <a:schemeClr val="bg1">
                    <a:lumMod val="50000"/>
                  </a:schemeClr>
                </a:solidFill>
                <a:latin typeface="Century Gothic" charset="0"/>
                <a:ea typeface="SimSun" charset="0"/>
                <a:cs typeface="Century Gothic" charset="0"/>
              </a:rPr>
            </a:br>
            <a:r>
              <a:rPr lang="zh-CN" sz="3500" dirty="0">
                <a:solidFill>
                  <a:schemeClr val="bg1">
                    <a:lumMod val="50000"/>
                  </a:schemeClr>
                </a:solidFill>
                <a:latin typeface="Century Gothic" charset="0"/>
                <a:ea typeface="SimSun" charset="0"/>
                <a:cs typeface="Century Gothic" charset="0"/>
              </a:rPr>
              <a:t>（至少各3位在每个团队*）</a:t>
            </a:r>
          </a:p>
          <a:p>
            <a:pPr marL="0" lvl="1" defTabSz="1828800">
              <a:defRPr/>
            </a:pPr>
            <a:endParaRPr lang="en-US" sz="3500" kern="0" dirty="0">
              <a:solidFill>
                <a:schemeClr val="bg1">
                  <a:lumMod val="50000"/>
                </a:schemeClr>
              </a:solidFill>
              <a:latin typeface="Century Gothic" charset="0"/>
              <a:ea typeface="Century Gothic" charset="0"/>
              <a:cs typeface="Century Gothic" charset="0"/>
            </a:endParaRPr>
          </a:p>
          <a:p>
            <a:pPr marL="0" lvl="1" algn="ctr" defTabSz="1828800">
              <a:defRPr/>
            </a:pPr>
            <a:r>
              <a:rPr lang="zh-CN" sz="3500" dirty="0">
                <a:solidFill>
                  <a:schemeClr val="bg1">
                    <a:lumMod val="50000"/>
                  </a:schemeClr>
                </a:solidFill>
                <a:latin typeface="Century Gothic" charset="0"/>
                <a:ea typeface="SimSun" charset="0"/>
                <a:cs typeface="Century Gothic" charset="0"/>
              </a:rPr>
              <a:t>和 </a:t>
            </a:r>
          </a:p>
          <a:p>
            <a:pPr marL="0" lvl="1" defTabSz="1828800">
              <a:defRPr/>
            </a:pPr>
            <a:endParaRPr lang="en-US" sz="3500" kern="0" dirty="0">
              <a:solidFill>
                <a:schemeClr val="bg1">
                  <a:lumMod val="50000"/>
                </a:schemeClr>
              </a:solidFill>
              <a:latin typeface="Century Gothic" charset="0"/>
              <a:ea typeface="Century Gothic" charset="0"/>
              <a:cs typeface="Century Gothic" charset="0"/>
            </a:endParaRPr>
          </a:p>
          <a:p>
            <a:pPr marL="0" lvl="1" defTabSz="1828800">
              <a:defRPr/>
            </a:pPr>
            <a:r>
              <a:rPr lang="zh-CN" sz="3500" dirty="0">
                <a:solidFill>
                  <a:schemeClr val="bg1">
                    <a:lumMod val="50000"/>
                  </a:schemeClr>
                </a:solidFill>
                <a:latin typeface="Century Gothic" charset="0"/>
                <a:ea typeface="SimSun" charset="0"/>
                <a:cs typeface="Century Gothic" charset="0"/>
              </a:rPr>
              <a:t>于上个月拥有50团队碰局</a:t>
            </a:r>
          </a:p>
        </p:txBody>
      </p:sp>
      <p:sp>
        <p:nvSpPr>
          <p:cNvPr id="9" name="Rectangle 8">
            <a:extLst>
              <a:ext uri="{FF2B5EF4-FFF2-40B4-BE49-F238E27FC236}">
                <a16:creationId xmlns:a16="http://schemas.microsoft.com/office/drawing/2014/main" id="{6A5EBA15-C836-46ED-9378-CCCE032A4E8E}"/>
              </a:ext>
            </a:extLst>
          </p:cNvPr>
          <p:cNvSpPr/>
          <p:nvPr/>
        </p:nvSpPr>
        <p:spPr>
          <a:xfrm>
            <a:off x="1042986" y="12573923"/>
            <a:ext cx="4014240" cy="400110"/>
          </a:xfrm>
          <a:prstGeom prst="rect">
            <a:avLst/>
          </a:prstGeom>
        </p:spPr>
        <p:txBody>
          <a:bodyPr wrap="none">
            <a:spAutoFit/>
          </a:bodyPr>
          <a:lstStyle/>
          <a:p>
            <a:r>
              <a:rPr lang="zh-CN" sz="2000" i="1">
                <a:solidFill>
                  <a:schemeClr val="accent1">
                    <a:lumMod val="75000"/>
                  </a:schemeClr>
                </a:solidFill>
                <a:latin typeface="Century Gothic" panose="020B0502020202020204" pitchFamily="34" charset="0"/>
                <a:ea typeface="SimSun"/>
              </a:rPr>
              <a:t>**可能适用50%奖金支付 </a:t>
            </a:r>
          </a:p>
        </p:txBody>
      </p:sp>
      <p:sp>
        <p:nvSpPr>
          <p:cNvPr id="13" name="Rectangle 12">
            <a:extLst>
              <a:ext uri="{FF2B5EF4-FFF2-40B4-BE49-F238E27FC236}">
                <a16:creationId xmlns:a16="http://schemas.microsoft.com/office/drawing/2014/main" id="{990EB2AD-A704-B941-9952-3E9219AB785C}"/>
              </a:ext>
            </a:extLst>
          </p:cNvPr>
          <p:cNvSpPr/>
          <p:nvPr/>
        </p:nvSpPr>
        <p:spPr>
          <a:xfrm>
            <a:off x="16207302" y="12295416"/>
            <a:ext cx="4965474" cy="769441"/>
          </a:xfrm>
          <a:prstGeom prst="rect">
            <a:avLst/>
          </a:prstGeom>
        </p:spPr>
        <p:txBody>
          <a:bodyPr wrap="square">
            <a:spAutoFit/>
          </a:bodyPr>
          <a:lstStyle/>
          <a:p>
            <a:pPr marL="0" lvl="1" defTabSz="1828800">
              <a:defRPr/>
            </a:pPr>
            <a:r>
              <a:rPr lang="zh-CN" sz="2200">
                <a:solidFill>
                  <a:schemeClr val="tx1">
                    <a:lumMod val="50000"/>
                    <a:lumOff val="50000"/>
                  </a:schemeClr>
                </a:solidFill>
                <a:latin typeface="Century Gothic" charset="0"/>
                <a:ea typeface="SimSun" charset="0"/>
                <a:cs typeface="Century Gothic" charset="0"/>
              </a:rPr>
              <a:t>*加拿大和印度经销商： </a:t>
            </a:r>
          </a:p>
          <a:p>
            <a:pPr marL="0" lvl="1" defTabSz="1828800">
              <a:defRPr/>
            </a:pPr>
            <a:r>
              <a:rPr lang="zh-CN" sz="2200">
                <a:solidFill>
                  <a:schemeClr val="tx1">
                    <a:lumMod val="50000"/>
                    <a:lumOff val="50000"/>
                  </a:schemeClr>
                </a:solidFill>
                <a:latin typeface="Century Gothic" charset="0"/>
                <a:ea typeface="SimSun" charset="0"/>
                <a:cs typeface="Century Gothic" charset="0"/>
              </a:rPr>
              <a:t>  请看财务奖励计划</a:t>
            </a:r>
          </a:p>
        </p:txBody>
      </p:sp>
      <p:pic>
        <p:nvPicPr>
          <p:cNvPr id="14" name="Picture 13">
            <a:extLst>
              <a:ext uri="{FF2B5EF4-FFF2-40B4-BE49-F238E27FC236}">
                <a16:creationId xmlns:a16="http://schemas.microsoft.com/office/drawing/2014/main" id="{3C61ECD0-E571-B143-9B25-52AEE669960A}"/>
              </a:ext>
            </a:extLst>
          </p:cNvPr>
          <p:cNvPicPr>
            <a:picLocks noChangeAspect="1"/>
          </p:cNvPicPr>
          <p:nvPr/>
        </p:nvPicPr>
        <p:blipFill>
          <a:blip r:embed="rId3" cstate="email">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a:off x="-253478" y="2872869"/>
            <a:ext cx="14478000" cy="8544508"/>
          </a:xfrm>
          <a:prstGeom prst="rect">
            <a:avLst/>
          </a:prstGeom>
        </p:spPr>
      </p:pic>
      <p:sp>
        <p:nvSpPr>
          <p:cNvPr id="16" name="Oval 15">
            <a:extLst>
              <a:ext uri="{FF2B5EF4-FFF2-40B4-BE49-F238E27FC236}">
                <a16:creationId xmlns:a16="http://schemas.microsoft.com/office/drawing/2014/main" id="{ABF4169B-6685-DF40-BED9-EBE09A159CC1}"/>
              </a:ext>
            </a:extLst>
          </p:cNvPr>
          <p:cNvSpPr/>
          <p:nvPr/>
        </p:nvSpPr>
        <p:spPr>
          <a:xfrm>
            <a:off x="21666201" y="250349"/>
            <a:ext cx="2316914" cy="23169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53765348-C577-C047-A1E3-C25A6DEFB07B}"/>
              </a:ext>
            </a:extLst>
          </p:cNvPr>
          <p:cNvSpPr txBox="1"/>
          <p:nvPr/>
        </p:nvSpPr>
        <p:spPr>
          <a:xfrm>
            <a:off x="4892041" y="1247854"/>
            <a:ext cx="16301392" cy="1323439"/>
          </a:xfrm>
          <a:prstGeom prst="rect">
            <a:avLst/>
          </a:prstGeom>
          <a:noFill/>
        </p:spPr>
        <p:txBody>
          <a:bodyPr wrap="square" rtlCol="0">
            <a:spAutoFit/>
          </a:bodyPr>
          <a:lstStyle/>
          <a:p>
            <a:pPr algn="ctr"/>
            <a:r>
              <a:rPr lang="zh-CN" sz="4000">
                <a:solidFill>
                  <a:schemeClr val="bg1"/>
                </a:solidFill>
                <a:latin typeface="Century Gothic" panose="020B0502020202020204" pitchFamily="34" charset="0"/>
                <a:ea typeface="SimSun" panose="02040503050406030204" pitchFamily="18" charset="0"/>
                <a:cs typeface="Arial Unicode MS" panose="020B0604020202020204" pitchFamily="34" charset="-128"/>
              </a:rPr>
              <a:t>且累积15.00</a:t>
            </a:r>
            <a:r>
              <a:rPr lang="zh-CN" sz="4000">
                <a:solidFill>
                  <a:schemeClr val="bg1"/>
                </a:solidFill>
                <a:latin typeface="Century Gothic" panose="020B0502020202020204" pitchFamily="34" charset="0"/>
                <a:ea typeface="SimSun" panose="02040503050406030204" pitchFamily="18" charset="0"/>
                <a:cs typeface="Gotham Black" pitchFamily="50" charset="0"/>
              </a:rPr>
              <a:t>0个人团队消费积分（PGV) </a:t>
            </a:r>
          </a:p>
          <a:p>
            <a:pPr algn="ctr"/>
            <a:r>
              <a:rPr lang="zh-CN" sz="4000">
                <a:solidFill>
                  <a:schemeClr val="bg1"/>
                </a:solidFill>
                <a:latin typeface="Century Gothic" panose="020B0502020202020204" pitchFamily="34" charset="0"/>
                <a:ea typeface="SimSun"/>
                <a:cs typeface="Gotham Black" pitchFamily="50" charset="0"/>
              </a:rPr>
              <a:t>以赚取$4,000美元分红</a:t>
            </a:r>
          </a:p>
        </p:txBody>
      </p:sp>
      <p:sp>
        <p:nvSpPr>
          <p:cNvPr id="18" name="TextBox 17">
            <a:extLst>
              <a:ext uri="{FF2B5EF4-FFF2-40B4-BE49-F238E27FC236}">
                <a16:creationId xmlns:a16="http://schemas.microsoft.com/office/drawing/2014/main" id="{12C2036B-C4EC-6D43-9CF6-B452E8C36D74}"/>
              </a:ext>
            </a:extLst>
          </p:cNvPr>
          <p:cNvSpPr txBox="1"/>
          <p:nvPr/>
        </p:nvSpPr>
        <p:spPr>
          <a:xfrm>
            <a:off x="4893169" y="269248"/>
            <a:ext cx="16279607" cy="1015663"/>
          </a:xfrm>
          <a:prstGeom prst="rect">
            <a:avLst/>
          </a:prstGeom>
          <a:noFill/>
        </p:spPr>
        <p:txBody>
          <a:bodyPr wrap="square" rtlCol="0">
            <a:spAutoFit/>
          </a:bodyPr>
          <a:lstStyle/>
          <a:p>
            <a:pPr algn="ctr"/>
            <a:r>
              <a:rPr lang="zh-CN" sz="6000" b="1">
                <a:solidFill>
                  <a:schemeClr val="bg1"/>
                </a:solidFill>
                <a:latin typeface="Century Gothic" panose="020B0502020202020204" pitchFamily="34" charset="0"/>
                <a:ea typeface="SimSun" panose="02040503050406030204" pitchFamily="18" charset="0"/>
                <a:cs typeface="Arial Unicode MS" panose="020B0604020202020204" pitchFamily="34" charset="-128"/>
              </a:rPr>
              <a:t>达到蓝宝石50级经销商</a:t>
            </a:r>
          </a:p>
        </p:txBody>
      </p:sp>
      <p:pic>
        <p:nvPicPr>
          <p:cNvPr id="23" name="Picture 22">
            <a:extLst>
              <a:ext uri="{FF2B5EF4-FFF2-40B4-BE49-F238E27FC236}">
                <a16:creationId xmlns:a16="http://schemas.microsoft.com/office/drawing/2014/main" id="{55AB0E7A-4AD5-1E47-A387-CFFA9E166C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105254" y="6515377"/>
            <a:ext cx="757112" cy="629746"/>
          </a:xfrm>
          <a:prstGeom prst="rect">
            <a:avLst/>
          </a:prstGeom>
        </p:spPr>
      </p:pic>
      <p:pic>
        <p:nvPicPr>
          <p:cNvPr id="24" name="Picture 23">
            <a:extLst>
              <a:ext uri="{FF2B5EF4-FFF2-40B4-BE49-F238E27FC236}">
                <a16:creationId xmlns:a16="http://schemas.microsoft.com/office/drawing/2014/main" id="{B190DCFA-B208-2E4D-BAE0-B856EBBD99B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105254" y="9090576"/>
            <a:ext cx="757112" cy="629746"/>
          </a:xfrm>
          <a:prstGeom prst="rect">
            <a:avLst/>
          </a:prstGeom>
        </p:spPr>
      </p:pic>
      <p:pic>
        <p:nvPicPr>
          <p:cNvPr id="28" name="Graphic 19">
            <a:extLst>
              <a:ext uri="{FF2B5EF4-FFF2-40B4-BE49-F238E27FC236}">
                <a16:creationId xmlns:a16="http://schemas.microsoft.com/office/drawing/2014/main" id="{0724BD89-B145-5A4B-867F-D0BF2E323D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500805" y="210619"/>
            <a:ext cx="2691281" cy="2691281"/>
          </a:xfrm>
          <a:prstGeom prst="rect">
            <a:avLst/>
          </a:prstGeom>
        </p:spPr>
      </p:pic>
      <p:pic>
        <p:nvPicPr>
          <p:cNvPr id="20" name="Graphic 19">
            <a:extLst>
              <a:ext uri="{FF2B5EF4-FFF2-40B4-BE49-F238E27FC236}">
                <a16:creationId xmlns:a16="http://schemas.microsoft.com/office/drawing/2014/main" id="{FFDCBA6B-02EB-9D43-88CA-56EEADE406CD}"/>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2662851" y="12546800"/>
            <a:ext cx="1155380" cy="821038"/>
          </a:xfrm>
          <a:prstGeom prst="rect">
            <a:avLst/>
          </a:prstGeom>
        </p:spPr>
      </p:pic>
      <p:pic>
        <p:nvPicPr>
          <p:cNvPr id="26" name="Picture 25">
            <a:extLst>
              <a:ext uri="{FF2B5EF4-FFF2-40B4-BE49-F238E27FC236}">
                <a16:creationId xmlns:a16="http://schemas.microsoft.com/office/drawing/2014/main" id="{CA46DAD7-8BFC-7941-9EA3-ABB07ECF545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90505" y="617789"/>
            <a:ext cx="4566721" cy="1594011"/>
          </a:xfrm>
          <a:prstGeom prst="rect">
            <a:avLst/>
          </a:prstGeom>
        </p:spPr>
      </p:pic>
    </p:spTree>
    <p:extLst>
      <p:ext uri="{BB962C8B-B14F-4D97-AF65-F5344CB8AC3E}">
        <p14:creationId xmlns:p14="http://schemas.microsoft.com/office/powerpoint/2010/main" val="311971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70C51D3-FC38-5847-9580-96102D45661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2341" y="-18148"/>
            <a:ext cx="24463163" cy="2805679"/>
          </a:xfrm>
          <a:prstGeom prst="rect">
            <a:avLst/>
          </a:prstGeom>
        </p:spPr>
      </p:pic>
      <p:pic>
        <p:nvPicPr>
          <p:cNvPr id="25" name="Picture 24">
            <a:extLst>
              <a:ext uri="{FF2B5EF4-FFF2-40B4-BE49-F238E27FC236}">
                <a16:creationId xmlns:a16="http://schemas.microsoft.com/office/drawing/2014/main" id="{1F84AA7C-BEE5-5E4B-87FA-863A64EB75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0505" y="617789"/>
            <a:ext cx="4566721" cy="1594011"/>
          </a:xfrm>
          <a:prstGeom prst="rect">
            <a:avLst/>
          </a:prstGeom>
        </p:spPr>
      </p:pic>
      <p:sp>
        <p:nvSpPr>
          <p:cNvPr id="22" name="Rectangle 21">
            <a:extLst>
              <a:ext uri="{FF2B5EF4-FFF2-40B4-BE49-F238E27FC236}">
                <a16:creationId xmlns:a16="http://schemas.microsoft.com/office/drawing/2014/main" id="{63AEF210-97E1-D44E-8C25-4E621FB2B27A}"/>
              </a:ext>
            </a:extLst>
          </p:cNvPr>
          <p:cNvSpPr/>
          <p:nvPr/>
        </p:nvSpPr>
        <p:spPr>
          <a:xfrm>
            <a:off x="21193431" y="-37971"/>
            <a:ext cx="3228486" cy="2821190"/>
          </a:xfrm>
          <a:prstGeom prst="rect">
            <a:avLst/>
          </a:prstGeom>
          <a:solidFill>
            <a:srgbClr val="7711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172BD41-9AB5-43AA-BD79-BB0AA434AFE3}"/>
              </a:ext>
            </a:extLst>
          </p:cNvPr>
          <p:cNvSpPr txBox="1"/>
          <p:nvPr/>
        </p:nvSpPr>
        <p:spPr>
          <a:xfrm>
            <a:off x="15052473" y="5336559"/>
            <a:ext cx="9139613" cy="4401205"/>
          </a:xfrm>
          <a:prstGeom prst="rect">
            <a:avLst/>
          </a:prstGeom>
          <a:noFill/>
        </p:spPr>
        <p:txBody>
          <a:bodyPr wrap="square" numCol="1" rtlCol="0">
            <a:spAutoFit/>
          </a:bodyPr>
          <a:lstStyle/>
          <a:p>
            <a:pPr defTabSz="1828800">
              <a:defRPr/>
            </a:pPr>
            <a:r>
              <a:rPr lang="zh-CN" sz="3500" b="1" dirty="0">
                <a:solidFill>
                  <a:srgbClr val="D10007"/>
                </a:solidFill>
                <a:latin typeface="Century Gothic" charset="0"/>
                <a:ea typeface="SimSun" charset="0"/>
                <a:cs typeface="Century Gothic" charset="0"/>
              </a:rPr>
              <a:t>欲达到蓝宝石菁英经销商，您必须有： </a:t>
            </a:r>
          </a:p>
          <a:p>
            <a:pPr marL="0" lvl="1" defTabSz="1828800">
              <a:defRPr/>
            </a:pPr>
            <a:endParaRPr lang="en-US" sz="3500" b="1" kern="0" dirty="0">
              <a:solidFill>
                <a:schemeClr val="accent1">
                  <a:lumMod val="75000"/>
                </a:schemeClr>
              </a:solidFill>
              <a:latin typeface="Century Gothic" charset="0"/>
              <a:ea typeface="Century Gothic" charset="0"/>
              <a:cs typeface="Century Gothic" charset="0"/>
            </a:endParaRPr>
          </a:p>
          <a:p>
            <a:pPr marL="0" lvl="1" defTabSz="1828800">
              <a:defRPr/>
            </a:pPr>
            <a:r>
              <a:rPr lang="zh-CN" sz="3500" dirty="0">
                <a:solidFill>
                  <a:schemeClr val="bg1">
                    <a:lumMod val="50000"/>
                  </a:schemeClr>
                </a:solidFill>
                <a:latin typeface="Century Gothic" charset="0"/>
                <a:ea typeface="SimSun" charset="0"/>
                <a:cs typeface="Century Gothic" charset="0"/>
              </a:rPr>
              <a:t>12位亲推</a:t>
            </a:r>
            <a:r>
              <a:rPr lang="zh-CN" altLang="en-US" sz="3500" dirty="0">
                <a:solidFill>
                  <a:schemeClr val="bg1">
                    <a:lumMod val="50000"/>
                  </a:schemeClr>
                </a:solidFill>
                <a:latin typeface="Century Gothic" charset="0"/>
                <a:ea typeface="SimSun" charset="0"/>
                <a:cs typeface="Century Gothic" charset="0"/>
              </a:rPr>
              <a:t>合格</a:t>
            </a:r>
            <a:r>
              <a:rPr lang="zh-CN" sz="3500" dirty="0">
                <a:solidFill>
                  <a:schemeClr val="bg1">
                    <a:lumMod val="50000"/>
                  </a:schemeClr>
                </a:solidFill>
                <a:latin typeface="Century Gothic" charset="0"/>
                <a:ea typeface="SimSun" charset="0"/>
                <a:cs typeface="Century Gothic" charset="0"/>
              </a:rPr>
              <a:t>经销商</a:t>
            </a:r>
            <a:br>
              <a:rPr lang="zh-CN" sz="3500" dirty="0">
                <a:solidFill>
                  <a:schemeClr val="bg1">
                    <a:lumMod val="50000"/>
                  </a:schemeClr>
                </a:solidFill>
                <a:latin typeface="Century Gothic" charset="0"/>
                <a:ea typeface="SimSun" charset="0"/>
                <a:cs typeface="Century Gothic" charset="0"/>
              </a:rPr>
            </a:br>
            <a:r>
              <a:rPr lang="zh-CN" sz="3500" dirty="0">
                <a:solidFill>
                  <a:schemeClr val="bg1">
                    <a:lumMod val="50000"/>
                  </a:schemeClr>
                </a:solidFill>
                <a:latin typeface="Century Gothic" charset="0"/>
                <a:ea typeface="SimSun" charset="0"/>
                <a:cs typeface="Century Gothic" charset="0"/>
              </a:rPr>
              <a:t>（至少各3位在每个团队*）</a:t>
            </a:r>
          </a:p>
          <a:p>
            <a:pPr marL="0" lvl="1" defTabSz="1828800">
              <a:defRPr/>
            </a:pPr>
            <a:endParaRPr lang="en-US" sz="3500" kern="0" dirty="0">
              <a:solidFill>
                <a:schemeClr val="bg1">
                  <a:lumMod val="50000"/>
                </a:schemeClr>
              </a:solidFill>
              <a:latin typeface="Century Gothic" charset="0"/>
              <a:ea typeface="Century Gothic" charset="0"/>
              <a:cs typeface="Century Gothic" charset="0"/>
            </a:endParaRPr>
          </a:p>
          <a:p>
            <a:pPr marL="0" lvl="1" algn="ctr" defTabSz="1828800">
              <a:defRPr/>
            </a:pPr>
            <a:r>
              <a:rPr lang="zh-CN" sz="3500" dirty="0">
                <a:solidFill>
                  <a:schemeClr val="bg1">
                    <a:lumMod val="50000"/>
                  </a:schemeClr>
                </a:solidFill>
                <a:latin typeface="Century Gothic" charset="0"/>
                <a:ea typeface="SimSun" charset="0"/>
                <a:cs typeface="Century Gothic" charset="0"/>
              </a:rPr>
              <a:t>和 </a:t>
            </a:r>
          </a:p>
          <a:p>
            <a:pPr marL="0" lvl="1" defTabSz="1828800">
              <a:defRPr/>
            </a:pPr>
            <a:endParaRPr lang="en-US" sz="3500" kern="0" dirty="0">
              <a:solidFill>
                <a:schemeClr val="bg1">
                  <a:lumMod val="50000"/>
                </a:schemeClr>
              </a:solidFill>
              <a:latin typeface="Century Gothic" charset="0"/>
              <a:ea typeface="Century Gothic" charset="0"/>
              <a:cs typeface="Century Gothic" charset="0"/>
            </a:endParaRPr>
          </a:p>
          <a:p>
            <a:pPr marL="0" lvl="1" defTabSz="1828800">
              <a:defRPr/>
            </a:pPr>
            <a:r>
              <a:rPr lang="zh-CN" sz="3500" dirty="0">
                <a:solidFill>
                  <a:schemeClr val="bg1">
                    <a:lumMod val="50000"/>
                  </a:schemeClr>
                </a:solidFill>
                <a:latin typeface="Century Gothic" charset="0"/>
                <a:ea typeface="SimSun" charset="0"/>
                <a:cs typeface="Century Gothic" charset="0"/>
              </a:rPr>
              <a:t>于上个月拥有100团队碰局</a:t>
            </a:r>
          </a:p>
        </p:txBody>
      </p:sp>
      <p:sp>
        <p:nvSpPr>
          <p:cNvPr id="9" name="Rectangle 8">
            <a:extLst>
              <a:ext uri="{FF2B5EF4-FFF2-40B4-BE49-F238E27FC236}">
                <a16:creationId xmlns:a16="http://schemas.microsoft.com/office/drawing/2014/main" id="{6A5EBA15-C836-46ED-9378-CCCE032A4E8E}"/>
              </a:ext>
            </a:extLst>
          </p:cNvPr>
          <p:cNvSpPr/>
          <p:nvPr/>
        </p:nvSpPr>
        <p:spPr>
          <a:xfrm>
            <a:off x="1042986" y="12573923"/>
            <a:ext cx="4014240" cy="400110"/>
          </a:xfrm>
          <a:prstGeom prst="rect">
            <a:avLst/>
          </a:prstGeom>
        </p:spPr>
        <p:txBody>
          <a:bodyPr wrap="none">
            <a:spAutoFit/>
          </a:bodyPr>
          <a:lstStyle/>
          <a:p>
            <a:r>
              <a:rPr lang="zh-CN" sz="2000" i="1">
                <a:solidFill>
                  <a:schemeClr val="accent1">
                    <a:lumMod val="75000"/>
                  </a:schemeClr>
                </a:solidFill>
                <a:latin typeface="Century Gothic" panose="020B0502020202020204" pitchFamily="34" charset="0"/>
                <a:ea typeface="SimSun"/>
              </a:rPr>
              <a:t>**可能适用50%奖金支付 </a:t>
            </a:r>
          </a:p>
        </p:txBody>
      </p:sp>
      <p:sp>
        <p:nvSpPr>
          <p:cNvPr id="13" name="Rectangle 12">
            <a:extLst>
              <a:ext uri="{FF2B5EF4-FFF2-40B4-BE49-F238E27FC236}">
                <a16:creationId xmlns:a16="http://schemas.microsoft.com/office/drawing/2014/main" id="{990EB2AD-A704-B941-9952-3E9219AB785C}"/>
              </a:ext>
            </a:extLst>
          </p:cNvPr>
          <p:cNvSpPr/>
          <p:nvPr/>
        </p:nvSpPr>
        <p:spPr>
          <a:xfrm>
            <a:off x="16207302" y="12295416"/>
            <a:ext cx="4965474" cy="769441"/>
          </a:xfrm>
          <a:prstGeom prst="rect">
            <a:avLst/>
          </a:prstGeom>
        </p:spPr>
        <p:txBody>
          <a:bodyPr wrap="square">
            <a:spAutoFit/>
          </a:bodyPr>
          <a:lstStyle/>
          <a:p>
            <a:pPr marL="0" lvl="1" defTabSz="1828800">
              <a:defRPr/>
            </a:pPr>
            <a:r>
              <a:rPr lang="zh-CN" sz="2200">
                <a:solidFill>
                  <a:schemeClr val="tx1">
                    <a:lumMod val="50000"/>
                    <a:lumOff val="50000"/>
                  </a:schemeClr>
                </a:solidFill>
                <a:latin typeface="Century Gothic" charset="0"/>
                <a:ea typeface="SimSun" charset="0"/>
                <a:cs typeface="Century Gothic" charset="0"/>
              </a:rPr>
              <a:t>*加拿大和印度经销商： </a:t>
            </a:r>
          </a:p>
          <a:p>
            <a:pPr marL="0" lvl="1" defTabSz="1828800">
              <a:defRPr/>
            </a:pPr>
            <a:r>
              <a:rPr lang="zh-CN" sz="2200">
                <a:solidFill>
                  <a:schemeClr val="tx1">
                    <a:lumMod val="50000"/>
                    <a:lumOff val="50000"/>
                  </a:schemeClr>
                </a:solidFill>
                <a:latin typeface="Century Gothic" charset="0"/>
                <a:ea typeface="SimSun" charset="0"/>
                <a:cs typeface="Century Gothic" charset="0"/>
              </a:rPr>
              <a:t>  请看财务奖励计划</a:t>
            </a:r>
          </a:p>
        </p:txBody>
      </p:sp>
      <p:pic>
        <p:nvPicPr>
          <p:cNvPr id="14" name="Picture 13">
            <a:extLst>
              <a:ext uri="{FF2B5EF4-FFF2-40B4-BE49-F238E27FC236}">
                <a16:creationId xmlns:a16="http://schemas.microsoft.com/office/drawing/2014/main" id="{3C61ECD0-E571-B143-9B25-52AEE669960A}"/>
              </a:ext>
            </a:extLst>
          </p:cNvPr>
          <p:cNvPicPr>
            <a:picLocks noChangeAspect="1"/>
          </p:cNvPicPr>
          <p:nvPr/>
        </p:nvPicPr>
        <p:blipFill>
          <a:blip r:embed="rId4" cstate="email">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a:off x="-256580" y="2872869"/>
            <a:ext cx="14478000" cy="8544508"/>
          </a:xfrm>
          <a:prstGeom prst="rect">
            <a:avLst/>
          </a:prstGeom>
        </p:spPr>
      </p:pic>
      <p:sp>
        <p:nvSpPr>
          <p:cNvPr id="16" name="Oval 15">
            <a:extLst>
              <a:ext uri="{FF2B5EF4-FFF2-40B4-BE49-F238E27FC236}">
                <a16:creationId xmlns:a16="http://schemas.microsoft.com/office/drawing/2014/main" id="{ABF4169B-6685-DF40-BED9-EBE09A159CC1}"/>
              </a:ext>
            </a:extLst>
          </p:cNvPr>
          <p:cNvSpPr/>
          <p:nvPr/>
        </p:nvSpPr>
        <p:spPr>
          <a:xfrm>
            <a:off x="21666201" y="250349"/>
            <a:ext cx="2316914" cy="23169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53765348-C577-C047-A1E3-C25A6DEFB07B}"/>
              </a:ext>
            </a:extLst>
          </p:cNvPr>
          <p:cNvSpPr txBox="1"/>
          <p:nvPr/>
        </p:nvSpPr>
        <p:spPr>
          <a:xfrm>
            <a:off x="4892041" y="1247854"/>
            <a:ext cx="16301392" cy="1323439"/>
          </a:xfrm>
          <a:prstGeom prst="rect">
            <a:avLst/>
          </a:prstGeom>
          <a:noFill/>
        </p:spPr>
        <p:txBody>
          <a:bodyPr wrap="square" rtlCol="0">
            <a:spAutoFit/>
          </a:bodyPr>
          <a:lstStyle/>
          <a:p>
            <a:pPr algn="ctr"/>
            <a:r>
              <a:rPr lang="zh-CN" sz="4000">
                <a:solidFill>
                  <a:schemeClr val="bg1"/>
                </a:solidFill>
                <a:latin typeface="Century Gothic" panose="020B0502020202020204" pitchFamily="34" charset="0"/>
                <a:ea typeface="SimSun" panose="02040503050406030204" pitchFamily="18" charset="0"/>
                <a:cs typeface="Arial Unicode MS" panose="020B0604020202020204" pitchFamily="34" charset="-128"/>
              </a:rPr>
              <a:t>且累积</a:t>
            </a:r>
            <a:r>
              <a:rPr lang="zh-CN" sz="4000">
                <a:solidFill>
                  <a:schemeClr val="bg1"/>
                </a:solidFill>
              </a:rPr>
              <a:t>25,00</a:t>
            </a:r>
            <a:r>
              <a:rPr lang="zh-CN" sz="4000">
                <a:solidFill>
                  <a:schemeClr val="bg1"/>
                </a:solidFill>
                <a:latin typeface="Century Gothic" panose="020B0502020202020204" pitchFamily="34" charset="0"/>
                <a:ea typeface="SimSun" panose="02040503050406030204" pitchFamily="18" charset="0"/>
                <a:cs typeface="Gotham Black" pitchFamily="50" charset="0"/>
              </a:rPr>
              <a:t>0个人团队消费积分（PGV) </a:t>
            </a:r>
          </a:p>
          <a:p>
            <a:pPr algn="ctr"/>
            <a:r>
              <a:rPr lang="zh-CN" sz="4000">
                <a:solidFill>
                  <a:schemeClr val="bg1"/>
                </a:solidFill>
                <a:latin typeface="Century Gothic" panose="020B0502020202020204" pitchFamily="34" charset="0"/>
                <a:ea typeface="SimSun"/>
                <a:cs typeface="Gotham Black" pitchFamily="50" charset="0"/>
              </a:rPr>
              <a:t>以赚取$6,000美元奖金</a:t>
            </a:r>
          </a:p>
        </p:txBody>
      </p:sp>
      <p:sp>
        <p:nvSpPr>
          <p:cNvPr id="18" name="TextBox 17">
            <a:extLst>
              <a:ext uri="{FF2B5EF4-FFF2-40B4-BE49-F238E27FC236}">
                <a16:creationId xmlns:a16="http://schemas.microsoft.com/office/drawing/2014/main" id="{12C2036B-C4EC-6D43-9CF6-B452E8C36D74}"/>
              </a:ext>
            </a:extLst>
          </p:cNvPr>
          <p:cNvSpPr txBox="1"/>
          <p:nvPr/>
        </p:nvSpPr>
        <p:spPr>
          <a:xfrm>
            <a:off x="4893169" y="269248"/>
            <a:ext cx="16279607" cy="1015663"/>
          </a:xfrm>
          <a:prstGeom prst="rect">
            <a:avLst/>
          </a:prstGeom>
          <a:noFill/>
        </p:spPr>
        <p:txBody>
          <a:bodyPr wrap="square" rtlCol="0">
            <a:spAutoFit/>
          </a:bodyPr>
          <a:lstStyle/>
          <a:p>
            <a:pPr algn="ctr"/>
            <a:r>
              <a:rPr lang="zh-CN" sz="6000" b="1">
                <a:solidFill>
                  <a:schemeClr val="bg1"/>
                </a:solidFill>
                <a:latin typeface="Century Gothic" panose="020B0502020202020204" pitchFamily="34" charset="0"/>
                <a:ea typeface="SimSun" panose="02040503050406030204" pitchFamily="18" charset="0"/>
                <a:cs typeface="Arial Unicode MS" panose="020B0604020202020204" pitchFamily="34" charset="-128"/>
              </a:rPr>
              <a:t>达到蓝宝石菁英经销商级别</a:t>
            </a:r>
          </a:p>
        </p:txBody>
      </p:sp>
      <p:pic>
        <p:nvPicPr>
          <p:cNvPr id="23" name="Picture 22">
            <a:extLst>
              <a:ext uri="{FF2B5EF4-FFF2-40B4-BE49-F238E27FC236}">
                <a16:creationId xmlns:a16="http://schemas.microsoft.com/office/drawing/2014/main" id="{55AB0E7A-4AD5-1E47-A387-CFFA9E166CE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111186" y="6523249"/>
            <a:ext cx="757112" cy="629746"/>
          </a:xfrm>
          <a:prstGeom prst="rect">
            <a:avLst/>
          </a:prstGeom>
        </p:spPr>
      </p:pic>
      <p:pic>
        <p:nvPicPr>
          <p:cNvPr id="24" name="Picture 23">
            <a:extLst>
              <a:ext uri="{FF2B5EF4-FFF2-40B4-BE49-F238E27FC236}">
                <a16:creationId xmlns:a16="http://schemas.microsoft.com/office/drawing/2014/main" id="{B190DCFA-B208-2E4D-BAE0-B856EBBD99B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111186" y="9090576"/>
            <a:ext cx="757112" cy="629746"/>
          </a:xfrm>
          <a:prstGeom prst="rect">
            <a:avLst/>
          </a:prstGeom>
        </p:spPr>
      </p:pic>
      <p:pic>
        <p:nvPicPr>
          <p:cNvPr id="26" name="Picture 25" descr="A close up of a logo&#10;&#10;Description automatically generated">
            <a:extLst>
              <a:ext uri="{FF2B5EF4-FFF2-40B4-BE49-F238E27FC236}">
                <a16:creationId xmlns:a16="http://schemas.microsoft.com/office/drawing/2014/main" id="{2E225274-26FD-45B1-ABB5-31E031B177C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500804" y="204926"/>
            <a:ext cx="2691282" cy="2691282"/>
          </a:xfrm>
          <a:prstGeom prst="rect">
            <a:avLst/>
          </a:prstGeom>
        </p:spPr>
      </p:pic>
      <p:pic>
        <p:nvPicPr>
          <p:cNvPr id="20" name="Graphic 19">
            <a:extLst>
              <a:ext uri="{FF2B5EF4-FFF2-40B4-BE49-F238E27FC236}">
                <a16:creationId xmlns:a16="http://schemas.microsoft.com/office/drawing/2014/main" id="{2142706F-9D2E-F442-B746-102DF1AF539C}"/>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2662851" y="12546800"/>
            <a:ext cx="1155380" cy="821038"/>
          </a:xfrm>
          <a:prstGeom prst="rect">
            <a:avLst/>
          </a:prstGeom>
        </p:spPr>
      </p:pic>
    </p:spTree>
    <p:extLst>
      <p:ext uri="{BB962C8B-B14F-4D97-AF65-F5344CB8AC3E}">
        <p14:creationId xmlns:p14="http://schemas.microsoft.com/office/powerpoint/2010/main" val="2514139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251F8FB7-1FC4-954E-A12E-8023C2D90D3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2341" y="-18148"/>
            <a:ext cx="24463163" cy="2805679"/>
          </a:xfrm>
          <a:prstGeom prst="rect">
            <a:avLst/>
          </a:prstGeom>
        </p:spPr>
      </p:pic>
      <p:pic>
        <p:nvPicPr>
          <p:cNvPr id="26" name="Picture 25">
            <a:extLst>
              <a:ext uri="{FF2B5EF4-FFF2-40B4-BE49-F238E27FC236}">
                <a16:creationId xmlns:a16="http://schemas.microsoft.com/office/drawing/2014/main" id="{E3EB1A15-904E-3040-B92B-D7151D0926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0505" y="617789"/>
            <a:ext cx="4566721" cy="1594011"/>
          </a:xfrm>
          <a:prstGeom prst="rect">
            <a:avLst/>
          </a:prstGeom>
        </p:spPr>
      </p:pic>
      <p:sp>
        <p:nvSpPr>
          <p:cNvPr id="22" name="Rectangle 21">
            <a:extLst>
              <a:ext uri="{FF2B5EF4-FFF2-40B4-BE49-F238E27FC236}">
                <a16:creationId xmlns:a16="http://schemas.microsoft.com/office/drawing/2014/main" id="{63AEF210-97E1-D44E-8C25-4E621FB2B27A}"/>
              </a:ext>
            </a:extLst>
          </p:cNvPr>
          <p:cNvSpPr/>
          <p:nvPr/>
        </p:nvSpPr>
        <p:spPr>
          <a:xfrm>
            <a:off x="21193431" y="-37971"/>
            <a:ext cx="3228486" cy="2821190"/>
          </a:xfrm>
          <a:prstGeom prst="rect">
            <a:avLst/>
          </a:prstGeom>
          <a:solidFill>
            <a:srgbClr val="7711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172BD41-9AB5-43AA-BD79-BB0AA434AFE3}"/>
              </a:ext>
            </a:extLst>
          </p:cNvPr>
          <p:cNvSpPr txBox="1"/>
          <p:nvPr/>
        </p:nvSpPr>
        <p:spPr>
          <a:xfrm>
            <a:off x="4509421" y="5099422"/>
            <a:ext cx="15368332" cy="4401205"/>
          </a:xfrm>
          <a:prstGeom prst="rect">
            <a:avLst/>
          </a:prstGeom>
          <a:noFill/>
        </p:spPr>
        <p:txBody>
          <a:bodyPr wrap="square" numCol="1" rtlCol="0">
            <a:spAutoFit/>
          </a:bodyPr>
          <a:lstStyle/>
          <a:p>
            <a:pPr algn="ctr" defTabSz="1828800">
              <a:defRPr/>
            </a:pPr>
            <a:r>
              <a:rPr lang="zh-CN" sz="3500" b="1" dirty="0">
                <a:solidFill>
                  <a:srgbClr val="D10007"/>
                </a:solidFill>
                <a:latin typeface="Century Gothic" charset="0"/>
                <a:ea typeface="SimSun" charset="0"/>
                <a:cs typeface="Century Gothic" charset="0"/>
              </a:rPr>
              <a:t>欲达到红宝石总裁，您必须有： </a:t>
            </a:r>
          </a:p>
          <a:p>
            <a:pPr marL="0" lvl="1" defTabSz="1828800">
              <a:defRPr/>
            </a:pPr>
            <a:endParaRPr lang="en-US" sz="3500" b="1" kern="0" dirty="0">
              <a:solidFill>
                <a:schemeClr val="accent1">
                  <a:lumMod val="75000"/>
                </a:schemeClr>
              </a:solidFill>
              <a:latin typeface="Century Gothic" charset="0"/>
              <a:ea typeface="Century Gothic" charset="0"/>
              <a:cs typeface="Century Gothic" charset="0"/>
            </a:endParaRPr>
          </a:p>
          <a:p>
            <a:pPr marL="0" lvl="1" defTabSz="1828800">
              <a:defRPr/>
            </a:pPr>
            <a:r>
              <a:rPr lang="zh-CN" sz="3500" dirty="0">
                <a:solidFill>
                  <a:schemeClr val="bg1">
                    <a:lumMod val="50000"/>
                  </a:schemeClr>
                </a:solidFill>
                <a:latin typeface="Century Gothic" charset="0"/>
                <a:ea typeface="SimSun" charset="0"/>
                <a:cs typeface="Century Gothic" charset="0"/>
              </a:rPr>
              <a:t>支付级别为蓝宝石，并至少有两个团队拥有支付级别为蓝宝石的经销商</a:t>
            </a:r>
          </a:p>
          <a:p>
            <a:pPr marL="0" lvl="1" defTabSz="1828800">
              <a:defRPr/>
            </a:pPr>
            <a:endParaRPr lang="en-US" sz="3500" kern="0" dirty="0">
              <a:solidFill>
                <a:schemeClr val="bg1">
                  <a:lumMod val="50000"/>
                </a:schemeClr>
              </a:solidFill>
              <a:latin typeface="Century Gothic" charset="0"/>
              <a:ea typeface="Century Gothic" charset="0"/>
              <a:cs typeface="Century Gothic" charset="0"/>
            </a:endParaRPr>
          </a:p>
          <a:p>
            <a:pPr marL="0" lvl="1" algn="ctr" defTabSz="1828800">
              <a:defRPr/>
            </a:pPr>
            <a:r>
              <a:rPr lang="zh-CN" sz="3500" dirty="0">
                <a:solidFill>
                  <a:schemeClr val="bg1">
                    <a:lumMod val="50000"/>
                  </a:schemeClr>
                </a:solidFill>
                <a:latin typeface="Century Gothic" charset="0"/>
                <a:ea typeface="SimSun" charset="0"/>
                <a:cs typeface="Century Gothic" charset="0"/>
              </a:rPr>
              <a:t>和 </a:t>
            </a:r>
          </a:p>
          <a:p>
            <a:pPr marL="0" lvl="1" defTabSz="1828800">
              <a:defRPr/>
            </a:pPr>
            <a:endParaRPr lang="en-US" sz="3500" kern="0" dirty="0">
              <a:solidFill>
                <a:schemeClr val="bg1">
                  <a:lumMod val="50000"/>
                </a:schemeClr>
              </a:solidFill>
              <a:latin typeface="Century Gothic" charset="0"/>
              <a:ea typeface="Century Gothic" charset="0"/>
              <a:cs typeface="Century Gothic" charset="0"/>
            </a:endParaRPr>
          </a:p>
          <a:p>
            <a:pPr marL="0" lvl="1" defTabSz="1828800">
              <a:defRPr/>
            </a:pPr>
            <a:endParaRPr lang="en-US" sz="3500" kern="0" dirty="0">
              <a:solidFill>
                <a:schemeClr val="bg1">
                  <a:lumMod val="50000"/>
                </a:schemeClr>
              </a:solidFill>
              <a:latin typeface="Century Gothic" charset="0"/>
              <a:ea typeface="Century Gothic" charset="0"/>
              <a:cs typeface="Century Gothic" charset="0"/>
            </a:endParaRPr>
          </a:p>
          <a:p>
            <a:pPr marL="0" lvl="1" defTabSz="1828800">
              <a:defRPr/>
            </a:pPr>
            <a:r>
              <a:rPr lang="zh-CN" sz="3500" dirty="0">
                <a:solidFill>
                  <a:schemeClr val="bg1">
                    <a:lumMod val="50000"/>
                  </a:schemeClr>
                </a:solidFill>
                <a:latin typeface="Century Gothic" charset="0"/>
                <a:ea typeface="SimSun" charset="0"/>
                <a:cs typeface="Century Gothic" charset="0"/>
              </a:rPr>
              <a:t>于上个月拥有200团队碰局</a:t>
            </a:r>
          </a:p>
        </p:txBody>
      </p:sp>
      <p:sp>
        <p:nvSpPr>
          <p:cNvPr id="9" name="Rectangle 8">
            <a:extLst>
              <a:ext uri="{FF2B5EF4-FFF2-40B4-BE49-F238E27FC236}">
                <a16:creationId xmlns:a16="http://schemas.microsoft.com/office/drawing/2014/main" id="{6A5EBA15-C836-46ED-9378-CCCE032A4E8E}"/>
              </a:ext>
            </a:extLst>
          </p:cNvPr>
          <p:cNvSpPr/>
          <p:nvPr/>
        </p:nvSpPr>
        <p:spPr>
          <a:xfrm>
            <a:off x="1042986" y="12573923"/>
            <a:ext cx="4014240" cy="400110"/>
          </a:xfrm>
          <a:prstGeom prst="rect">
            <a:avLst/>
          </a:prstGeom>
        </p:spPr>
        <p:txBody>
          <a:bodyPr wrap="none">
            <a:spAutoFit/>
          </a:bodyPr>
          <a:lstStyle/>
          <a:p>
            <a:r>
              <a:rPr lang="zh-CN" sz="2000" i="1">
                <a:solidFill>
                  <a:schemeClr val="accent1">
                    <a:lumMod val="75000"/>
                  </a:schemeClr>
                </a:solidFill>
                <a:latin typeface="Century Gothic" panose="020B0502020202020204" pitchFamily="34" charset="0"/>
                <a:ea typeface="SimSun"/>
              </a:rPr>
              <a:t>**可能适用50%奖金支付 </a:t>
            </a:r>
          </a:p>
        </p:txBody>
      </p:sp>
      <p:sp>
        <p:nvSpPr>
          <p:cNvPr id="13" name="Rectangle 12">
            <a:extLst>
              <a:ext uri="{FF2B5EF4-FFF2-40B4-BE49-F238E27FC236}">
                <a16:creationId xmlns:a16="http://schemas.microsoft.com/office/drawing/2014/main" id="{990EB2AD-A704-B941-9952-3E9219AB785C}"/>
              </a:ext>
            </a:extLst>
          </p:cNvPr>
          <p:cNvSpPr/>
          <p:nvPr/>
        </p:nvSpPr>
        <p:spPr>
          <a:xfrm>
            <a:off x="16207302" y="12295416"/>
            <a:ext cx="4965474" cy="769441"/>
          </a:xfrm>
          <a:prstGeom prst="rect">
            <a:avLst/>
          </a:prstGeom>
        </p:spPr>
        <p:txBody>
          <a:bodyPr wrap="square">
            <a:spAutoFit/>
          </a:bodyPr>
          <a:lstStyle/>
          <a:p>
            <a:pPr marL="0" lvl="1" defTabSz="1828800">
              <a:defRPr/>
            </a:pPr>
            <a:r>
              <a:rPr lang="zh-CN" sz="2200">
                <a:solidFill>
                  <a:schemeClr val="tx1">
                    <a:lumMod val="50000"/>
                    <a:lumOff val="50000"/>
                  </a:schemeClr>
                </a:solidFill>
                <a:latin typeface="Century Gothic" charset="0"/>
                <a:ea typeface="SimSun" charset="0"/>
                <a:cs typeface="Century Gothic" charset="0"/>
              </a:rPr>
              <a:t>*加拿大和印度经销商： </a:t>
            </a:r>
          </a:p>
          <a:p>
            <a:pPr marL="0" lvl="1" defTabSz="1828800">
              <a:defRPr/>
            </a:pPr>
            <a:r>
              <a:rPr lang="zh-CN" sz="2200">
                <a:solidFill>
                  <a:schemeClr val="tx1">
                    <a:lumMod val="50000"/>
                    <a:lumOff val="50000"/>
                  </a:schemeClr>
                </a:solidFill>
                <a:latin typeface="Century Gothic" charset="0"/>
                <a:ea typeface="SimSun" charset="0"/>
                <a:cs typeface="Century Gothic" charset="0"/>
              </a:rPr>
              <a:t>  请看财务奖励计划</a:t>
            </a:r>
          </a:p>
        </p:txBody>
      </p:sp>
      <p:sp>
        <p:nvSpPr>
          <p:cNvPr id="16" name="Oval 15">
            <a:extLst>
              <a:ext uri="{FF2B5EF4-FFF2-40B4-BE49-F238E27FC236}">
                <a16:creationId xmlns:a16="http://schemas.microsoft.com/office/drawing/2014/main" id="{ABF4169B-6685-DF40-BED9-EBE09A159CC1}"/>
              </a:ext>
            </a:extLst>
          </p:cNvPr>
          <p:cNvSpPr/>
          <p:nvPr/>
        </p:nvSpPr>
        <p:spPr>
          <a:xfrm>
            <a:off x="21666201" y="250349"/>
            <a:ext cx="2316914" cy="23169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53765348-C577-C047-A1E3-C25A6DEFB07B}"/>
              </a:ext>
            </a:extLst>
          </p:cNvPr>
          <p:cNvSpPr txBox="1"/>
          <p:nvPr/>
        </p:nvSpPr>
        <p:spPr>
          <a:xfrm>
            <a:off x="4892041" y="1247854"/>
            <a:ext cx="16301392" cy="1323439"/>
          </a:xfrm>
          <a:prstGeom prst="rect">
            <a:avLst/>
          </a:prstGeom>
          <a:noFill/>
        </p:spPr>
        <p:txBody>
          <a:bodyPr wrap="square" rtlCol="0">
            <a:spAutoFit/>
          </a:bodyPr>
          <a:lstStyle/>
          <a:p>
            <a:pPr algn="ctr"/>
            <a:r>
              <a:rPr lang="zh-CN" sz="4000">
                <a:solidFill>
                  <a:schemeClr val="bg1"/>
                </a:solidFill>
                <a:latin typeface="Century Gothic" panose="020B0502020202020204" pitchFamily="34" charset="0"/>
                <a:ea typeface="SimSun" panose="02040503050406030204" pitchFamily="18" charset="0"/>
                <a:cs typeface="Arial Unicode MS" panose="020B0604020202020204" pitchFamily="34" charset="-128"/>
              </a:rPr>
              <a:t>且累积75.00</a:t>
            </a:r>
            <a:r>
              <a:rPr lang="zh-CN" sz="4000">
                <a:solidFill>
                  <a:schemeClr val="bg1"/>
                </a:solidFill>
                <a:latin typeface="Century Gothic" panose="020B0502020202020204" pitchFamily="34" charset="0"/>
                <a:ea typeface="SimSun" panose="02040503050406030204" pitchFamily="18" charset="0"/>
                <a:cs typeface="Gotham Black" pitchFamily="50" charset="0"/>
              </a:rPr>
              <a:t>0个人团队消费积分（PGV) </a:t>
            </a:r>
          </a:p>
          <a:p>
            <a:pPr algn="ctr"/>
            <a:r>
              <a:rPr lang="zh-CN" sz="4000">
                <a:solidFill>
                  <a:schemeClr val="bg1"/>
                </a:solidFill>
                <a:latin typeface="Century Gothic" panose="020B0502020202020204" pitchFamily="34" charset="0"/>
                <a:ea typeface="SimSun"/>
                <a:cs typeface="Gotham Black" pitchFamily="50" charset="0"/>
              </a:rPr>
              <a:t>以赚取$10,000美元分红</a:t>
            </a:r>
          </a:p>
        </p:txBody>
      </p:sp>
      <p:sp>
        <p:nvSpPr>
          <p:cNvPr id="18" name="TextBox 17">
            <a:extLst>
              <a:ext uri="{FF2B5EF4-FFF2-40B4-BE49-F238E27FC236}">
                <a16:creationId xmlns:a16="http://schemas.microsoft.com/office/drawing/2014/main" id="{12C2036B-C4EC-6D43-9CF6-B452E8C36D74}"/>
              </a:ext>
            </a:extLst>
          </p:cNvPr>
          <p:cNvSpPr txBox="1"/>
          <p:nvPr/>
        </p:nvSpPr>
        <p:spPr>
          <a:xfrm>
            <a:off x="4893169" y="269248"/>
            <a:ext cx="16279607" cy="1015663"/>
          </a:xfrm>
          <a:prstGeom prst="rect">
            <a:avLst/>
          </a:prstGeom>
          <a:noFill/>
        </p:spPr>
        <p:txBody>
          <a:bodyPr wrap="square" rtlCol="0">
            <a:spAutoFit/>
          </a:bodyPr>
          <a:lstStyle/>
          <a:p>
            <a:pPr algn="ctr"/>
            <a:r>
              <a:rPr lang="zh-CN" sz="6000" b="1">
                <a:solidFill>
                  <a:schemeClr val="bg1"/>
                </a:solidFill>
                <a:latin typeface="Century Gothic" panose="020B0502020202020204" pitchFamily="34" charset="0"/>
                <a:ea typeface="SimSun" panose="02040503050406030204" pitchFamily="18" charset="0"/>
                <a:cs typeface="Arial Unicode MS" panose="020B0604020202020204" pitchFamily="34" charset="-128"/>
              </a:rPr>
              <a:t>达到红宝石总裁级别</a:t>
            </a:r>
          </a:p>
        </p:txBody>
      </p:sp>
      <p:pic>
        <p:nvPicPr>
          <p:cNvPr id="23" name="Picture 22">
            <a:extLst>
              <a:ext uri="{FF2B5EF4-FFF2-40B4-BE49-F238E27FC236}">
                <a16:creationId xmlns:a16="http://schemas.microsoft.com/office/drawing/2014/main" id="{55AB0E7A-4AD5-1E47-A387-CFFA9E166C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26601" y="6277865"/>
            <a:ext cx="757112" cy="629746"/>
          </a:xfrm>
          <a:prstGeom prst="rect">
            <a:avLst/>
          </a:prstGeom>
        </p:spPr>
      </p:pic>
      <p:pic>
        <p:nvPicPr>
          <p:cNvPr id="24" name="Picture 23">
            <a:extLst>
              <a:ext uri="{FF2B5EF4-FFF2-40B4-BE49-F238E27FC236}">
                <a16:creationId xmlns:a16="http://schemas.microsoft.com/office/drawing/2014/main" id="{B190DCFA-B208-2E4D-BAE0-B856EBBD99B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26601" y="8796148"/>
            <a:ext cx="757112" cy="629746"/>
          </a:xfrm>
          <a:prstGeom prst="rect">
            <a:avLst/>
          </a:prstGeom>
        </p:spPr>
      </p:pic>
      <p:pic>
        <p:nvPicPr>
          <p:cNvPr id="19" name="Picture 18" descr="A close up of a logo&#10;&#10;Description automatically generated">
            <a:extLst>
              <a:ext uri="{FF2B5EF4-FFF2-40B4-BE49-F238E27FC236}">
                <a16:creationId xmlns:a16="http://schemas.microsoft.com/office/drawing/2014/main" id="{1EEFA7BC-CD06-4F9C-BACC-A67B846954E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503302" y="208048"/>
            <a:ext cx="2688784" cy="2688784"/>
          </a:xfrm>
          <a:prstGeom prst="rect">
            <a:avLst/>
          </a:prstGeom>
        </p:spPr>
      </p:pic>
      <p:pic>
        <p:nvPicPr>
          <p:cNvPr id="21" name="Graphic 20">
            <a:extLst>
              <a:ext uri="{FF2B5EF4-FFF2-40B4-BE49-F238E27FC236}">
                <a16:creationId xmlns:a16="http://schemas.microsoft.com/office/drawing/2014/main" id="{234D45A5-C881-E446-A2FE-E71D1A40182F}"/>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2662851" y="12546800"/>
            <a:ext cx="1155380" cy="821038"/>
          </a:xfrm>
          <a:prstGeom prst="rect">
            <a:avLst/>
          </a:prstGeom>
        </p:spPr>
      </p:pic>
    </p:spTree>
    <p:extLst>
      <p:ext uri="{BB962C8B-B14F-4D97-AF65-F5344CB8AC3E}">
        <p14:creationId xmlns:p14="http://schemas.microsoft.com/office/powerpoint/2010/main" val="3008565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143C458-73D1-EE41-A55F-382FCFD1609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2341" y="-18148"/>
            <a:ext cx="24463163" cy="2805679"/>
          </a:xfrm>
          <a:prstGeom prst="rect">
            <a:avLst/>
          </a:prstGeom>
        </p:spPr>
      </p:pic>
      <p:pic>
        <p:nvPicPr>
          <p:cNvPr id="19" name="Picture 18">
            <a:extLst>
              <a:ext uri="{FF2B5EF4-FFF2-40B4-BE49-F238E27FC236}">
                <a16:creationId xmlns:a16="http://schemas.microsoft.com/office/drawing/2014/main" id="{12B432E4-AD03-E245-86F4-39C6D1E0A3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0505" y="617789"/>
            <a:ext cx="4566721" cy="1594011"/>
          </a:xfrm>
          <a:prstGeom prst="rect">
            <a:avLst/>
          </a:prstGeom>
        </p:spPr>
      </p:pic>
      <p:sp>
        <p:nvSpPr>
          <p:cNvPr id="9" name="TextBox 8">
            <a:extLst>
              <a:ext uri="{FF2B5EF4-FFF2-40B4-BE49-F238E27FC236}">
                <a16:creationId xmlns:a16="http://schemas.microsoft.com/office/drawing/2014/main" id="{D1FBB371-137F-4DEE-9273-4BEC1C1AD001}"/>
              </a:ext>
            </a:extLst>
          </p:cNvPr>
          <p:cNvSpPr txBox="1"/>
          <p:nvPr/>
        </p:nvSpPr>
        <p:spPr>
          <a:xfrm>
            <a:off x="4892041" y="1497054"/>
            <a:ext cx="16301392" cy="707886"/>
          </a:xfrm>
          <a:prstGeom prst="rect">
            <a:avLst/>
          </a:prstGeom>
          <a:noFill/>
        </p:spPr>
        <p:txBody>
          <a:bodyPr wrap="square" rtlCol="0">
            <a:spAutoFit/>
          </a:bodyPr>
          <a:lstStyle/>
          <a:p>
            <a:pPr algn="ctr"/>
            <a:r>
              <a:rPr lang="zh-CN" sz="4000">
                <a:solidFill>
                  <a:schemeClr val="bg1"/>
                </a:solidFill>
                <a:latin typeface="Century Gothic" panose="020B0502020202020204" pitchFamily="34" charset="0"/>
                <a:ea typeface="SimSun" panose="02040503050406030204" pitchFamily="18" charset="0"/>
                <a:cs typeface="Arial Unicode MS" panose="020B0604020202020204" pitchFamily="34" charset="-128"/>
              </a:rPr>
              <a:t>资讯</a:t>
            </a:r>
          </a:p>
        </p:txBody>
      </p:sp>
      <p:sp>
        <p:nvSpPr>
          <p:cNvPr id="11" name="TextBox 10">
            <a:extLst>
              <a:ext uri="{FF2B5EF4-FFF2-40B4-BE49-F238E27FC236}">
                <a16:creationId xmlns:a16="http://schemas.microsoft.com/office/drawing/2014/main" id="{2CBF9A76-627C-479E-BA38-3DB3B761C980}"/>
              </a:ext>
            </a:extLst>
          </p:cNvPr>
          <p:cNvSpPr txBox="1"/>
          <p:nvPr/>
        </p:nvSpPr>
        <p:spPr>
          <a:xfrm>
            <a:off x="4893169" y="518448"/>
            <a:ext cx="16279607" cy="1015663"/>
          </a:xfrm>
          <a:prstGeom prst="rect">
            <a:avLst/>
          </a:prstGeom>
          <a:noFill/>
        </p:spPr>
        <p:txBody>
          <a:bodyPr wrap="square" rtlCol="0">
            <a:spAutoFit/>
          </a:bodyPr>
          <a:lstStyle/>
          <a:p>
            <a:pPr algn="ctr"/>
            <a:r>
              <a:rPr lang="zh-CN" sz="6000" b="1">
                <a:solidFill>
                  <a:schemeClr val="bg1"/>
                </a:solidFill>
                <a:latin typeface="Century Gothic" panose="020B0502020202020204" pitchFamily="34" charset="0"/>
                <a:ea typeface="SimSun" panose="02040503050406030204" pitchFamily="18" charset="0"/>
                <a:cs typeface="Arial Unicode MS" panose="020B0604020202020204" pitchFamily="34" charset="-128"/>
              </a:rPr>
              <a:t>重要</a:t>
            </a:r>
          </a:p>
        </p:txBody>
      </p:sp>
      <p:sp>
        <p:nvSpPr>
          <p:cNvPr id="12" name="TextBox 11"/>
          <p:cNvSpPr txBox="1"/>
          <p:nvPr/>
        </p:nvSpPr>
        <p:spPr>
          <a:xfrm>
            <a:off x="1230478" y="3103859"/>
            <a:ext cx="22036052" cy="10402848"/>
          </a:xfrm>
          <a:prstGeom prst="rect">
            <a:avLst/>
          </a:prstGeom>
          <a:noFill/>
        </p:spPr>
        <p:txBody>
          <a:bodyPr wrap="square" numCol="1" rtlCol="0">
            <a:spAutoFit/>
          </a:bodyPr>
          <a:lstStyle/>
          <a:p>
            <a:pPr marL="342866" indent="-342866">
              <a:buFont typeface="Arial" panose="020B0604020202020204" pitchFamily="34" charset="0"/>
              <a:buChar char="•"/>
            </a:pPr>
            <a:r>
              <a:rPr lang="zh-CN" sz="2800">
                <a:solidFill>
                  <a:schemeClr val="bg1">
                    <a:lumMod val="50000"/>
                  </a:schemeClr>
                </a:solidFill>
                <a:latin typeface="Century Gothic" panose="020B0502020202020204" pitchFamily="34" charset="0"/>
                <a:ea typeface="SimSun"/>
              </a:rPr>
              <a:t>您必须保持活跃（于奖励计划中所定义），并信誉良好 （无违规行为）方可参与此奖励计划。 </a:t>
            </a:r>
          </a:p>
          <a:p>
            <a:endParaRPr lang="en-US" sz="2800" dirty="0">
              <a:solidFill>
                <a:schemeClr val="bg1">
                  <a:lumMod val="50000"/>
                </a:schemeClr>
              </a:solidFill>
              <a:latin typeface="Century Gothic" panose="020B0502020202020204" pitchFamily="34" charset="0"/>
            </a:endParaRPr>
          </a:p>
          <a:p>
            <a:pPr marL="342866" indent="-342866">
              <a:buFont typeface="Arial" panose="020B0604020202020204" pitchFamily="34" charset="0"/>
              <a:buChar char="•"/>
            </a:pPr>
            <a:r>
              <a:rPr lang="zh-CN" sz="2800">
                <a:solidFill>
                  <a:schemeClr val="bg1">
                    <a:lumMod val="50000"/>
                  </a:schemeClr>
                </a:solidFill>
                <a:latin typeface="Century Gothic" panose="020B0502020202020204" pitchFamily="34" charset="0"/>
                <a:ea typeface="SimSun"/>
              </a:rPr>
              <a:t>所有参与奔向红宝石促销的参与者将以 2020月12月31日, 美东时间晚上11:59的当前支付级别作为起点。</a:t>
            </a:r>
          </a:p>
          <a:p>
            <a:endParaRPr lang="en-US" sz="2800" b="1" dirty="0">
              <a:latin typeface="Century Gothic" panose="020B0502020202020204" pitchFamily="34" charset="0"/>
            </a:endParaRPr>
          </a:p>
          <a:p>
            <a:pPr marL="457154" indent="-457154">
              <a:buFont typeface="+mj-lt"/>
              <a:buAutoNum type="arabicPeriod"/>
            </a:pPr>
            <a:r>
              <a:rPr lang="zh-CN" sz="2800" b="1">
                <a:solidFill>
                  <a:srgbClr val="D10007"/>
                </a:solidFill>
                <a:latin typeface="Century Gothic" panose="020B0502020202020204" pitchFamily="34" charset="0"/>
                <a:ea typeface="SimSun"/>
              </a:rPr>
              <a:t>什么是个人团队消费积分？  </a:t>
            </a:r>
          </a:p>
          <a:p>
            <a:pPr marL="1257220" lvl="1" indent="-342866">
              <a:buFont typeface="Arial" panose="020B0604020202020204" pitchFamily="34" charset="0"/>
              <a:buChar char="•"/>
            </a:pPr>
            <a:r>
              <a:rPr lang="zh-CN" sz="2800">
                <a:solidFill>
                  <a:schemeClr val="bg1">
                    <a:lumMod val="50000"/>
                  </a:schemeClr>
                </a:solidFill>
                <a:latin typeface="Century Gothic" panose="020B0502020202020204" pitchFamily="34" charset="0"/>
                <a:ea typeface="SimSun"/>
              </a:rPr>
              <a:t>个人团队消费积分（PGV）是透过您的直推团队和顾客的销售而产生的消费积分（CV）。它不包括安置积分。 </a:t>
            </a:r>
          </a:p>
          <a:p>
            <a:pPr lvl="1" fontAlgn="base"/>
            <a:endParaRPr lang="en-US" sz="2800" b="1" dirty="0">
              <a:latin typeface="Century Gothic" panose="020B0502020202020204" pitchFamily="34" charset="0"/>
            </a:endParaRPr>
          </a:p>
          <a:p>
            <a:pPr marL="457154" indent="-457154">
              <a:buFont typeface="+mj-lt"/>
              <a:buAutoNum type="arabicPeriod"/>
            </a:pPr>
            <a:r>
              <a:rPr lang="zh-CN" sz="2800" b="1">
                <a:solidFill>
                  <a:srgbClr val="D10007"/>
                </a:solidFill>
                <a:latin typeface="Century Gothic" panose="020B0502020202020204" pitchFamily="34" charset="0"/>
                <a:ea typeface="SimSun"/>
              </a:rPr>
              <a:t>个人团队消费积分是否可在此促销中累积？ </a:t>
            </a:r>
          </a:p>
          <a:p>
            <a:pPr marL="1257220" lvl="1" indent="-342866">
              <a:buFont typeface="Arial" panose="020B0604020202020204" pitchFamily="34" charset="0"/>
              <a:buChar char="•"/>
            </a:pPr>
            <a:r>
              <a:rPr lang="zh-CN" sz="2800">
                <a:solidFill>
                  <a:schemeClr val="bg1">
                    <a:lumMod val="50000"/>
                  </a:schemeClr>
                </a:solidFill>
                <a:latin typeface="Century Gothic" panose="020B0502020202020204" pitchFamily="34" charset="0"/>
                <a:ea typeface="SimSun"/>
              </a:rPr>
              <a:t>可以，个人团队消费积分可在此促销中累积。举例说明：若一位经销商以375合格个人团队消费积分达到合格经销商，他们仅须额外的375个人团队消费积分以达到翡翠级经销商并赚取$200美元翡翠经销商奖金。级别资格，请看财务奖励计划。</a:t>
            </a:r>
          </a:p>
          <a:p>
            <a:pPr lvl="1" fontAlgn="base"/>
            <a:r>
              <a:rPr lang="zh-CN" sz="2800" b="1">
                <a:latin typeface="Century Gothic" panose="020B0502020202020204" pitchFamily="34" charset="0"/>
                <a:ea typeface="SimSun"/>
              </a:rPr>
              <a:t> </a:t>
            </a:r>
          </a:p>
          <a:p>
            <a:pPr marL="457154" indent="-457154">
              <a:buFont typeface="+mj-lt"/>
              <a:buAutoNum type="arabicPeriod"/>
            </a:pPr>
            <a:r>
              <a:rPr lang="zh-CN" sz="2800" b="1">
                <a:solidFill>
                  <a:srgbClr val="D10007"/>
                </a:solidFill>
                <a:latin typeface="Century Gothic" panose="020B0502020202020204" pitchFamily="34" charset="0"/>
                <a:ea typeface="SimSun"/>
              </a:rPr>
              <a:t>什么是“新个人团队积分”？  </a:t>
            </a:r>
          </a:p>
          <a:p>
            <a:pPr marL="1257220" lvl="1" indent="-342866">
              <a:buFont typeface="Arial" panose="020B0604020202020204" pitchFamily="34" charset="0"/>
              <a:buChar char="•"/>
            </a:pPr>
            <a:r>
              <a:rPr lang="zh-CN" sz="2800">
                <a:solidFill>
                  <a:schemeClr val="bg1">
                    <a:lumMod val="50000"/>
                  </a:schemeClr>
                </a:solidFill>
                <a:latin typeface="Century Gothic" panose="020B0502020202020204" pitchFamily="34" charset="0"/>
                <a:ea typeface="SimSun"/>
              </a:rPr>
              <a:t>新个人团队积分的定义是于促销期间2020年12月31日至2021年2月28日内所产生的个人团队消费积分 </a:t>
            </a:r>
          </a:p>
          <a:p>
            <a:pPr lvl="1" fontAlgn="base"/>
            <a:endParaRPr lang="en-US" sz="2800" b="1" dirty="0">
              <a:latin typeface="Century Gothic" panose="020B0502020202020204" pitchFamily="34" charset="0"/>
            </a:endParaRPr>
          </a:p>
          <a:p>
            <a:pPr marL="457154" indent="-457154">
              <a:buFont typeface="+mj-lt"/>
              <a:buAutoNum type="arabicPeriod"/>
            </a:pPr>
            <a:r>
              <a:rPr lang="zh-CN" sz="2800" b="1">
                <a:solidFill>
                  <a:srgbClr val="D10007"/>
                </a:solidFill>
                <a:latin typeface="Century Gothic" panose="020B0502020202020204" pitchFamily="34" charset="0"/>
                <a:ea typeface="SimSun"/>
              </a:rPr>
              <a:t>什么是“支付”级别？</a:t>
            </a:r>
          </a:p>
          <a:p>
            <a:pPr marL="1257220" lvl="1" indent="-342866">
              <a:buFont typeface="Arial" panose="020B0604020202020204" pitchFamily="34" charset="0"/>
              <a:buChar char="•"/>
            </a:pPr>
            <a:r>
              <a:rPr lang="zh-CN" sz="2800">
                <a:solidFill>
                  <a:schemeClr val="bg1">
                    <a:lumMod val="50000"/>
                  </a:schemeClr>
                </a:solidFill>
                <a:latin typeface="Century Gothic" panose="020B0502020202020204" pitchFamily="34" charset="0"/>
                <a:ea typeface="SimSun"/>
              </a:rPr>
              <a:t>支付级别即是现有经销商于2020年12月31日，晚上11：59的支付合格2020年12月且必须透过建立组织和产生所需积分而赚取分红，非透过购买配套而达到的级别。</a:t>
            </a:r>
          </a:p>
          <a:p>
            <a:pPr marL="1257220" lvl="1" indent="-342866">
              <a:buFont typeface="Arial" panose="020B0604020202020204" pitchFamily="34" charset="0"/>
              <a:buChar char="•"/>
            </a:pPr>
            <a:endParaRPr lang="en-US" sz="2800" dirty="0">
              <a:solidFill>
                <a:schemeClr val="bg1">
                  <a:lumMod val="50000"/>
                </a:schemeClr>
              </a:solidFill>
              <a:latin typeface="Century Gothic" panose="020B0502020202020204" pitchFamily="34" charset="0"/>
            </a:endParaRPr>
          </a:p>
          <a:p>
            <a:pPr marL="1257220" lvl="1" indent="-342866" algn="ctr">
              <a:buFont typeface="Arial" panose="020B0604020202020204" pitchFamily="34" charset="0"/>
              <a:buChar char="•"/>
            </a:pPr>
            <a:r>
              <a:rPr lang="zh-CN" sz="2800">
                <a:solidFill>
                  <a:schemeClr val="bg1">
                    <a:lumMod val="50000"/>
                  </a:schemeClr>
                </a:solidFill>
                <a:latin typeface="Century Gothic" panose="020B0502020202020204" pitchFamily="34" charset="0"/>
                <a:ea typeface="SimSun"/>
              </a:rPr>
              <a:t>欲获得完整详情和规则，请到Joffice Jcloud参看常见问答题和简介.</a:t>
            </a:r>
          </a:p>
          <a:p>
            <a:pPr marL="573031" indent="-557157" algn="just" defTabSz="1828617">
              <a:buFont typeface="Arial" charset="0"/>
              <a:buChar char="•"/>
              <a:defRPr/>
            </a:pPr>
            <a:endParaRPr lang="en-US" sz="2600" kern="0" dirty="0">
              <a:solidFill>
                <a:schemeClr val="accent1">
                  <a:lumMod val="20000"/>
                  <a:lumOff val="80000"/>
                </a:schemeClr>
              </a:solidFill>
              <a:latin typeface="Century Gothic" charset="0"/>
              <a:ea typeface="Century Gothic" charset="0"/>
              <a:cs typeface="Century Gothic" charset="0"/>
            </a:endParaRPr>
          </a:p>
        </p:txBody>
      </p:sp>
      <p:sp>
        <p:nvSpPr>
          <p:cNvPr id="15" name="Rectangle 14">
            <a:extLst>
              <a:ext uri="{FF2B5EF4-FFF2-40B4-BE49-F238E27FC236}">
                <a16:creationId xmlns:a16="http://schemas.microsoft.com/office/drawing/2014/main" id="{05891158-33FF-4C8A-879F-94C63D63E9AF}"/>
              </a:ext>
            </a:extLst>
          </p:cNvPr>
          <p:cNvSpPr/>
          <p:nvPr/>
        </p:nvSpPr>
        <p:spPr>
          <a:xfrm>
            <a:off x="21193431" y="-37971"/>
            <a:ext cx="3228486" cy="2821190"/>
          </a:xfrm>
          <a:prstGeom prst="rect">
            <a:avLst/>
          </a:prstGeom>
          <a:solidFill>
            <a:srgbClr val="7711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127E5531-A490-469C-8FB4-E50DD4B297F6}"/>
              </a:ext>
            </a:extLst>
          </p:cNvPr>
          <p:cNvSpPr/>
          <p:nvPr/>
        </p:nvSpPr>
        <p:spPr>
          <a:xfrm>
            <a:off x="21666201" y="250349"/>
            <a:ext cx="2316914" cy="23169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AD229223-D8B9-4D2F-893B-F004C65D41AB}"/>
              </a:ext>
            </a:extLst>
          </p:cNvPr>
          <p:cNvSpPr txBox="1"/>
          <p:nvPr/>
        </p:nvSpPr>
        <p:spPr>
          <a:xfrm>
            <a:off x="22546875" y="439310"/>
            <a:ext cx="1439310" cy="1938992"/>
          </a:xfrm>
          <a:prstGeom prst="rect">
            <a:avLst/>
          </a:prstGeom>
          <a:noFill/>
        </p:spPr>
        <p:txBody>
          <a:bodyPr wrap="square" numCol="1" rtlCol="0">
            <a:spAutoFit/>
          </a:bodyPr>
          <a:lstStyle/>
          <a:p>
            <a:r>
              <a:rPr lang="zh-CN" sz="12000" b="1">
                <a:solidFill>
                  <a:srgbClr val="19B0D2"/>
                </a:solidFill>
                <a:latin typeface="Century Gothic" panose="020B0502020202020204" pitchFamily="34" charset="0"/>
                <a:ea typeface="SimSun"/>
              </a:rPr>
              <a:t>！</a:t>
            </a:r>
          </a:p>
        </p:txBody>
      </p:sp>
    </p:spTree>
    <p:extLst>
      <p:ext uri="{BB962C8B-B14F-4D97-AF65-F5344CB8AC3E}">
        <p14:creationId xmlns:p14="http://schemas.microsoft.com/office/powerpoint/2010/main" val="1502408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046D5EB-2783-B24B-8145-4B2B727F9F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403174" y="449953"/>
            <a:ext cx="5774136" cy="2015459"/>
          </a:xfrm>
          <a:prstGeom prst="rect">
            <a:avLst/>
          </a:prstGeom>
        </p:spPr>
      </p:pic>
      <p:pic>
        <p:nvPicPr>
          <p:cNvPr id="13" name="Picture 12">
            <a:extLst>
              <a:ext uri="{FF2B5EF4-FFF2-40B4-BE49-F238E27FC236}">
                <a16:creationId xmlns:a16="http://schemas.microsoft.com/office/drawing/2014/main" id="{0446E9DE-4F6E-A148-9E5D-0B28C388ABA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893"/>
            <a:ext cx="7910623" cy="13717786"/>
          </a:xfrm>
          <a:prstGeom prst="rect">
            <a:avLst/>
          </a:prstGeom>
        </p:spPr>
      </p:pic>
      <p:pic>
        <p:nvPicPr>
          <p:cNvPr id="3" name="Graphic 2">
            <a:extLst>
              <a:ext uri="{FF2B5EF4-FFF2-40B4-BE49-F238E27FC236}">
                <a16:creationId xmlns:a16="http://schemas.microsoft.com/office/drawing/2014/main" id="{67F3EA15-CDF8-4030-9C76-1A6B08D3C8C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265428" y="3495444"/>
            <a:ext cx="4930673" cy="6963054"/>
          </a:xfrm>
          <a:prstGeom prst="rect">
            <a:avLst/>
          </a:prstGeom>
        </p:spPr>
      </p:pic>
      <p:sp>
        <p:nvSpPr>
          <p:cNvPr id="12" name="TextBox 11"/>
          <p:cNvSpPr txBox="1"/>
          <p:nvPr/>
        </p:nvSpPr>
        <p:spPr>
          <a:xfrm>
            <a:off x="12106656" y="5383895"/>
            <a:ext cx="17346154" cy="6555641"/>
          </a:xfrm>
          <a:prstGeom prst="rect">
            <a:avLst/>
          </a:prstGeom>
          <a:noFill/>
        </p:spPr>
        <p:txBody>
          <a:bodyPr wrap="square" numCol="1" rtlCol="0">
            <a:spAutoFit/>
          </a:bodyPr>
          <a:lstStyle/>
          <a:p>
            <a:pPr marL="857250" indent="-857250">
              <a:buClr>
                <a:srgbClr val="F57C28"/>
              </a:buClr>
              <a:buFont typeface="Arial" panose="020B0604020202020204" pitchFamily="34" charset="0"/>
              <a:buChar char="•"/>
            </a:pPr>
            <a:r>
              <a:rPr lang="zh-CN" sz="3500">
                <a:solidFill>
                  <a:schemeClr val="tx1">
                    <a:lumMod val="50000"/>
                    <a:lumOff val="50000"/>
                  </a:schemeClr>
                </a:solidFill>
                <a:latin typeface="Century Gothic" panose="020B0502020202020204" pitchFamily="34" charset="0"/>
                <a:ea typeface="SimSun"/>
              </a:rPr>
              <a:t>电邮公告</a:t>
            </a:r>
          </a:p>
          <a:p>
            <a:pPr>
              <a:buClr>
                <a:srgbClr val="F57C28"/>
              </a:buClr>
            </a:pPr>
            <a:r>
              <a:rPr lang="zh-CN" sz="3500">
                <a:solidFill>
                  <a:schemeClr val="tx1">
                    <a:lumMod val="50000"/>
                    <a:lumOff val="50000"/>
                  </a:schemeClr>
                </a:solidFill>
                <a:latin typeface="Century Gothic" panose="020B0502020202020204" pitchFamily="34" charset="0"/>
                <a:ea typeface="SimSun"/>
              </a:rPr>
              <a:t>  </a:t>
            </a:r>
          </a:p>
          <a:p>
            <a:pPr marL="857250" indent="-857250">
              <a:buClr>
                <a:srgbClr val="F57C28"/>
              </a:buClr>
              <a:buFont typeface="Arial" panose="020B0604020202020204" pitchFamily="34" charset="0"/>
              <a:buChar char="•"/>
            </a:pPr>
            <a:r>
              <a:rPr lang="zh-CN" sz="3500">
                <a:solidFill>
                  <a:schemeClr val="tx1">
                    <a:lumMod val="50000"/>
                    <a:lumOff val="50000"/>
                  </a:schemeClr>
                </a:solidFill>
                <a:latin typeface="Century Gothic" panose="020B0502020202020204" pitchFamily="34" charset="0"/>
                <a:ea typeface="SimSun"/>
              </a:rPr>
              <a:t>Joffice</a:t>
            </a:r>
            <a:r>
              <a:rPr lang="zh-CN" sz="3500" baseline="30000">
                <a:solidFill>
                  <a:schemeClr val="tx1">
                    <a:lumMod val="50000"/>
                    <a:lumOff val="50000"/>
                  </a:schemeClr>
                </a:solidFill>
                <a:latin typeface="Century Gothic" panose="020B0502020202020204" pitchFamily="34" charset="0"/>
                <a:ea typeface="SimSun"/>
              </a:rPr>
              <a:t>™</a:t>
            </a:r>
            <a:r>
              <a:rPr lang="zh-CN" sz="3500">
                <a:solidFill>
                  <a:schemeClr val="tx1">
                    <a:lumMod val="50000"/>
                    <a:lumOff val="50000"/>
                  </a:schemeClr>
                </a:solidFill>
                <a:latin typeface="Century Gothic" panose="020B0502020202020204" pitchFamily="34" charset="0"/>
                <a:ea typeface="SimSun"/>
              </a:rPr>
              <a:t> 报告</a:t>
            </a:r>
          </a:p>
          <a:p>
            <a:pPr>
              <a:buClr>
                <a:srgbClr val="F57C28"/>
              </a:buClr>
            </a:pPr>
            <a:r>
              <a:rPr lang="zh-CN" sz="3500">
                <a:solidFill>
                  <a:schemeClr val="tx1">
                    <a:lumMod val="50000"/>
                    <a:lumOff val="50000"/>
                  </a:schemeClr>
                </a:solidFill>
                <a:latin typeface="Century Gothic" panose="020B0502020202020204" pitchFamily="34" charset="0"/>
                <a:ea typeface="SimSun"/>
              </a:rPr>
              <a:t> </a:t>
            </a:r>
          </a:p>
          <a:p>
            <a:pPr marL="857250" indent="-857250">
              <a:buClr>
                <a:srgbClr val="F57C28"/>
              </a:buClr>
              <a:buFont typeface="Arial" panose="020B0604020202020204" pitchFamily="34" charset="0"/>
              <a:buChar char="•"/>
            </a:pPr>
            <a:r>
              <a:rPr lang="zh-CN" sz="3500">
                <a:solidFill>
                  <a:schemeClr val="tx1">
                    <a:lumMod val="50000"/>
                    <a:lumOff val="50000"/>
                  </a:schemeClr>
                </a:solidFill>
                <a:latin typeface="Century Gothic" panose="020B0502020202020204" pitchFamily="34" charset="0"/>
                <a:ea typeface="SimSun"/>
              </a:rPr>
              <a:t>培训PPT</a:t>
            </a:r>
          </a:p>
          <a:p>
            <a:pPr>
              <a:buClr>
                <a:srgbClr val="F57C28"/>
              </a:buClr>
            </a:pPr>
            <a:endParaRPr lang="en-US" sz="3500" dirty="0">
              <a:solidFill>
                <a:schemeClr val="tx1">
                  <a:lumMod val="50000"/>
                  <a:lumOff val="50000"/>
                </a:schemeClr>
              </a:solidFill>
              <a:latin typeface="Century Gothic" panose="020B0502020202020204" pitchFamily="34" charset="0"/>
            </a:endParaRPr>
          </a:p>
          <a:p>
            <a:pPr marL="857250" indent="-857250">
              <a:buClr>
                <a:srgbClr val="F57C28"/>
              </a:buClr>
              <a:buFont typeface="Arial" panose="020B0604020202020204" pitchFamily="34" charset="0"/>
              <a:buChar char="•"/>
            </a:pPr>
            <a:r>
              <a:rPr lang="zh-CN" sz="3500">
                <a:solidFill>
                  <a:schemeClr val="tx1">
                    <a:lumMod val="50000"/>
                    <a:lumOff val="50000"/>
                  </a:schemeClr>
                </a:solidFill>
                <a:latin typeface="Century Gothic" panose="020B0502020202020204" pitchFamily="34" charset="0"/>
                <a:ea typeface="SimSun"/>
              </a:rPr>
              <a:t>信息图</a:t>
            </a:r>
          </a:p>
          <a:p>
            <a:pPr>
              <a:buClr>
                <a:srgbClr val="F57C28"/>
              </a:buClr>
            </a:pPr>
            <a:endParaRPr lang="en-US" sz="3500" dirty="0">
              <a:solidFill>
                <a:schemeClr val="tx1">
                  <a:lumMod val="50000"/>
                  <a:lumOff val="50000"/>
                </a:schemeClr>
              </a:solidFill>
              <a:latin typeface="Century Gothic" panose="020B0502020202020204" pitchFamily="34" charset="0"/>
            </a:endParaRPr>
          </a:p>
          <a:p>
            <a:pPr marL="857250" indent="-857250">
              <a:buClr>
                <a:srgbClr val="F57C28"/>
              </a:buClr>
              <a:buFont typeface="Arial" panose="020B0604020202020204" pitchFamily="34" charset="0"/>
              <a:buChar char="•"/>
            </a:pPr>
            <a:r>
              <a:rPr lang="zh-CN" sz="3500">
                <a:solidFill>
                  <a:schemeClr val="tx1">
                    <a:lumMod val="50000"/>
                    <a:lumOff val="50000"/>
                  </a:schemeClr>
                </a:solidFill>
                <a:latin typeface="Century Gothic" panose="020B0502020202020204" pitchFamily="34" charset="0"/>
                <a:ea typeface="SimSun"/>
              </a:rPr>
              <a:t>简介及常见问答题 </a:t>
            </a:r>
          </a:p>
          <a:p>
            <a:pPr marL="857250" indent="-857250">
              <a:buClr>
                <a:srgbClr val="F57C28"/>
              </a:buClr>
              <a:buFont typeface="Arial" panose="020B0604020202020204" pitchFamily="34" charset="0"/>
              <a:buChar char="•"/>
            </a:pPr>
            <a:endParaRPr lang="en-US" sz="3500" dirty="0">
              <a:solidFill>
                <a:schemeClr val="tx1">
                  <a:lumMod val="50000"/>
                  <a:lumOff val="50000"/>
                </a:schemeClr>
              </a:solidFill>
              <a:latin typeface="Century Gothic" panose="020B0502020202020204" pitchFamily="34" charset="0"/>
            </a:endParaRPr>
          </a:p>
          <a:p>
            <a:pPr marL="857250" indent="-857250">
              <a:buClr>
                <a:srgbClr val="F57C28"/>
              </a:buClr>
              <a:buFont typeface="Arial" panose="020B0604020202020204" pitchFamily="34" charset="0"/>
              <a:buChar char="•"/>
            </a:pPr>
            <a:r>
              <a:rPr lang="zh-CN" sz="3500">
                <a:solidFill>
                  <a:schemeClr val="tx1">
                    <a:lumMod val="50000"/>
                    <a:lumOff val="50000"/>
                  </a:schemeClr>
                </a:solidFill>
                <a:latin typeface="Century Gothic" panose="020B0502020202020204" pitchFamily="34" charset="0"/>
                <a:ea typeface="SimSun"/>
              </a:rPr>
              <a:t>线上会议</a:t>
            </a:r>
          </a:p>
          <a:p>
            <a:pPr marL="857250" indent="-857250">
              <a:buClr>
                <a:srgbClr val="F57C28"/>
              </a:buClr>
              <a:buFont typeface="Arial" panose="020B0604020202020204" pitchFamily="34" charset="0"/>
              <a:buChar char="•"/>
            </a:pPr>
            <a:endParaRPr lang="en-US" sz="3500" dirty="0">
              <a:solidFill>
                <a:schemeClr val="tx1">
                  <a:lumMod val="50000"/>
                  <a:lumOff val="50000"/>
                </a:schemeClr>
              </a:solidFill>
              <a:latin typeface="Century Gothic" panose="020B0502020202020204" pitchFamily="34" charset="0"/>
            </a:endParaRPr>
          </a:p>
        </p:txBody>
      </p:sp>
      <p:sp>
        <p:nvSpPr>
          <p:cNvPr id="5" name="TextBox 4">
            <a:extLst>
              <a:ext uri="{FF2B5EF4-FFF2-40B4-BE49-F238E27FC236}">
                <a16:creationId xmlns:a16="http://schemas.microsoft.com/office/drawing/2014/main" id="{E8E7961C-8E46-C84B-B1C5-9EF0402A7373}"/>
              </a:ext>
            </a:extLst>
          </p:cNvPr>
          <p:cNvSpPr txBox="1"/>
          <p:nvPr/>
        </p:nvSpPr>
        <p:spPr>
          <a:xfrm>
            <a:off x="11625438" y="12772653"/>
            <a:ext cx="24385586" cy="369332"/>
          </a:xfrm>
          <a:prstGeom prst="rect">
            <a:avLst/>
          </a:prstGeom>
          <a:noFill/>
        </p:spPr>
        <p:txBody>
          <a:bodyPr wrap="square" rtlCol="0">
            <a:spAutoFit/>
          </a:bodyPr>
          <a:lstStyle/>
          <a:p>
            <a:r>
              <a:rPr lang="zh-CN" sz="1800">
                <a:solidFill>
                  <a:schemeClr val="bg1"/>
                </a:solidFill>
                <a:latin typeface="Century Gothic" panose="020B0502020202020204" pitchFamily="34" charset="0"/>
                <a:ea typeface="SimSun"/>
              </a:rPr>
              <a:t>所有促销工具可在Joffice 中工具下的Jcloud找到。</a:t>
            </a:r>
          </a:p>
        </p:txBody>
      </p:sp>
      <p:pic>
        <p:nvPicPr>
          <p:cNvPr id="2" name="Picture 1">
            <a:extLst>
              <a:ext uri="{FF2B5EF4-FFF2-40B4-BE49-F238E27FC236}">
                <a16:creationId xmlns:a16="http://schemas.microsoft.com/office/drawing/2014/main" id="{8867161E-75E7-4DB4-BBD7-72D0204D2209}"/>
              </a:ext>
            </a:extLst>
          </p:cNvPr>
          <p:cNvPicPr>
            <a:picLocks noChangeAspect="1"/>
          </p:cNvPicPr>
          <p:nvPr/>
        </p:nvPicPr>
        <p:blipFill>
          <a:blip r:embed="rId6"/>
          <a:stretch>
            <a:fillRect/>
          </a:stretch>
        </p:blipFill>
        <p:spPr>
          <a:xfrm>
            <a:off x="6681255" y="4166102"/>
            <a:ext cx="4099021" cy="3483700"/>
          </a:xfrm>
          <a:prstGeom prst="rect">
            <a:avLst/>
          </a:prstGeom>
        </p:spPr>
      </p:pic>
      <p:sp>
        <p:nvSpPr>
          <p:cNvPr id="14" name="TextBox 13">
            <a:extLst>
              <a:ext uri="{FF2B5EF4-FFF2-40B4-BE49-F238E27FC236}">
                <a16:creationId xmlns:a16="http://schemas.microsoft.com/office/drawing/2014/main" id="{6249581F-B456-1642-BC9C-602FFE0A6452}"/>
              </a:ext>
            </a:extLst>
          </p:cNvPr>
          <p:cNvSpPr txBox="1"/>
          <p:nvPr/>
        </p:nvSpPr>
        <p:spPr>
          <a:xfrm>
            <a:off x="10398273" y="3304629"/>
            <a:ext cx="7218463" cy="1631216"/>
          </a:xfrm>
          <a:prstGeom prst="rect">
            <a:avLst/>
          </a:prstGeom>
          <a:noFill/>
        </p:spPr>
        <p:txBody>
          <a:bodyPr wrap="square" rtlCol="0">
            <a:spAutoFit/>
          </a:bodyPr>
          <a:lstStyle/>
          <a:p>
            <a:pPr algn="ctr"/>
            <a:r>
              <a:rPr lang="zh-CN" sz="10000" b="1">
                <a:solidFill>
                  <a:srgbClr val="D10007"/>
                </a:solidFill>
                <a:latin typeface="Century Gothic" panose="020B0502020202020204" pitchFamily="34" charset="0"/>
                <a:ea typeface="SimSun"/>
                <a:cs typeface="Gotham Black" pitchFamily="50" charset="0"/>
              </a:rPr>
              <a:t>工具</a:t>
            </a:r>
          </a:p>
        </p:txBody>
      </p:sp>
      <p:pic>
        <p:nvPicPr>
          <p:cNvPr id="17" name="Graphic 16">
            <a:extLst>
              <a:ext uri="{FF2B5EF4-FFF2-40B4-BE49-F238E27FC236}">
                <a16:creationId xmlns:a16="http://schemas.microsoft.com/office/drawing/2014/main" id="{1FDD96BD-FB0F-AB46-8F3B-7AB3A92E7F39}"/>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2662851" y="12546800"/>
            <a:ext cx="1155380" cy="821038"/>
          </a:xfrm>
          <a:prstGeom prst="rect">
            <a:avLst/>
          </a:prstGeom>
        </p:spPr>
      </p:pic>
    </p:spTree>
    <p:extLst>
      <p:ext uri="{BB962C8B-B14F-4D97-AF65-F5344CB8AC3E}">
        <p14:creationId xmlns:p14="http://schemas.microsoft.com/office/powerpoint/2010/main" val="32826632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9898399-C582-5A4A-8A00-7E3CF0EC091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893"/>
            <a:ext cx="7910623" cy="13717786"/>
          </a:xfrm>
          <a:prstGeom prst="rect">
            <a:avLst/>
          </a:prstGeom>
        </p:spPr>
      </p:pic>
      <p:sp>
        <p:nvSpPr>
          <p:cNvPr id="12" name="TextBox 11"/>
          <p:cNvSpPr txBox="1"/>
          <p:nvPr/>
        </p:nvSpPr>
        <p:spPr>
          <a:xfrm>
            <a:off x="12709966" y="2080409"/>
            <a:ext cx="10460929" cy="10341293"/>
          </a:xfrm>
          <a:prstGeom prst="rect">
            <a:avLst/>
          </a:prstGeom>
          <a:noFill/>
        </p:spPr>
        <p:txBody>
          <a:bodyPr wrap="square" numCol="1" rtlCol="0">
            <a:spAutoFit/>
          </a:bodyPr>
          <a:lstStyle/>
          <a:p>
            <a:pPr marL="457200" lvl="0" indent="-457200" fontAlgn="base">
              <a:buClr>
                <a:srgbClr val="F37D29"/>
              </a:buClr>
              <a:buFont typeface="Arial" panose="020B0604020202020204" pitchFamily="34" charset="0"/>
              <a:buChar char="•"/>
            </a:pPr>
            <a:endParaRPr lang="en-US" sz="3500" dirty="0">
              <a:solidFill>
                <a:schemeClr val="tx1">
                  <a:lumMod val="50000"/>
                  <a:lumOff val="50000"/>
                </a:schemeClr>
              </a:solidFill>
              <a:latin typeface="Century Gothic" panose="020B0502020202020204" pitchFamily="34" charset="0"/>
            </a:endParaRPr>
          </a:p>
          <a:p>
            <a:pPr marL="457200" indent="-457200" fontAlgn="base">
              <a:buClr>
                <a:srgbClr val="F37D29"/>
              </a:buClr>
              <a:buFont typeface="Arial" panose="020B0604020202020204" pitchFamily="34" charset="0"/>
              <a:buChar char="•"/>
            </a:pPr>
            <a:r>
              <a:rPr lang="zh-CN" sz="3500">
                <a:solidFill>
                  <a:srgbClr val="7E807F"/>
                </a:solidFill>
                <a:latin typeface="Century Gothic" panose="020B0502020202020204" pitchFamily="34" charset="0"/>
                <a:ea typeface="SimSun"/>
              </a:rPr>
              <a:t>激活您的报告</a:t>
            </a:r>
          </a:p>
          <a:p>
            <a:pPr marL="457200" lvl="0" indent="-457200" fontAlgn="base">
              <a:buClr>
                <a:srgbClr val="F37D29"/>
              </a:buClr>
              <a:buFont typeface="Arial" panose="020B0604020202020204" pitchFamily="34" charset="0"/>
              <a:buChar char="•"/>
            </a:pPr>
            <a:endParaRPr lang="en-US" sz="3500" dirty="0">
              <a:solidFill>
                <a:schemeClr val="tx1">
                  <a:lumMod val="50000"/>
                  <a:lumOff val="50000"/>
                </a:schemeClr>
              </a:solidFill>
              <a:latin typeface="Century Gothic" panose="020B0502020202020204" pitchFamily="34" charset="0"/>
            </a:endParaRPr>
          </a:p>
          <a:p>
            <a:pPr marL="457200" lvl="0" indent="-457200" fontAlgn="base">
              <a:buClr>
                <a:srgbClr val="F37D29"/>
              </a:buClr>
              <a:buFont typeface="Arial" panose="020B0604020202020204" pitchFamily="34" charset="0"/>
              <a:buChar char="•"/>
            </a:pPr>
            <a:r>
              <a:rPr lang="zh-CN" sz="3500">
                <a:solidFill>
                  <a:schemeClr val="tx1">
                    <a:lumMod val="50000"/>
                    <a:lumOff val="50000"/>
                  </a:schemeClr>
                </a:solidFill>
                <a:latin typeface="Century Gothic" panose="020B0502020202020204" pitchFamily="34" charset="0"/>
                <a:ea typeface="SimSun"/>
              </a:rPr>
              <a:t>浏览 www.JeunesseGlobal.com 并登录您的Joffice/Jcloud</a:t>
            </a:r>
            <a:r>
              <a:rPr lang="zh-CN" sz="3500" baseline="30000">
                <a:solidFill>
                  <a:schemeClr val="tx1">
                    <a:lumMod val="50000"/>
                    <a:lumOff val="50000"/>
                  </a:schemeClr>
                </a:solidFill>
                <a:latin typeface="Century Gothic" panose="020B0502020202020204" pitchFamily="34" charset="0"/>
                <a:ea typeface="SimSun"/>
              </a:rPr>
              <a:t> </a:t>
            </a:r>
            <a:r>
              <a:rPr lang="zh-CN" sz="3500">
                <a:solidFill>
                  <a:schemeClr val="tx1">
                    <a:lumMod val="50000"/>
                    <a:lumOff val="50000"/>
                  </a:schemeClr>
                </a:solidFill>
                <a:latin typeface="Century Gothic" panose="020B0502020202020204" pitchFamily="34" charset="0"/>
                <a:ea typeface="SimSun"/>
              </a:rPr>
              <a:t> </a:t>
            </a:r>
          </a:p>
          <a:p>
            <a:pPr lvl="0" fontAlgn="base">
              <a:buClr>
                <a:srgbClr val="F37D29"/>
              </a:buClr>
            </a:pPr>
            <a:endParaRPr lang="en-US" sz="3500" dirty="0">
              <a:solidFill>
                <a:schemeClr val="tx1">
                  <a:lumMod val="50000"/>
                  <a:lumOff val="50000"/>
                </a:schemeClr>
              </a:solidFill>
              <a:latin typeface="Century Gothic" panose="020B0502020202020204" pitchFamily="34" charset="0"/>
            </a:endParaRPr>
          </a:p>
          <a:p>
            <a:pPr marL="457200" lvl="0" indent="-457200" fontAlgn="base">
              <a:buClr>
                <a:srgbClr val="F37D29"/>
              </a:buClr>
              <a:buFont typeface="Arial" panose="020B0604020202020204" pitchFamily="34" charset="0"/>
              <a:buChar char="•"/>
            </a:pPr>
            <a:r>
              <a:rPr lang="zh-CN" sz="3500">
                <a:solidFill>
                  <a:schemeClr val="tx1">
                    <a:lumMod val="50000"/>
                    <a:lumOff val="50000"/>
                  </a:schemeClr>
                </a:solidFill>
                <a:latin typeface="Century Gothic" panose="020B0502020202020204" pitchFamily="34" charset="0"/>
                <a:ea typeface="SimSun"/>
              </a:rPr>
              <a:t>查阅“奔向红宝石”文档中的工具</a:t>
            </a:r>
          </a:p>
          <a:p>
            <a:pPr marL="457200" lvl="0" indent="-457200" fontAlgn="base">
              <a:buClr>
                <a:srgbClr val="F37D29"/>
              </a:buClr>
              <a:buFont typeface="Arial" panose="020B0604020202020204" pitchFamily="34" charset="0"/>
              <a:buChar char="•"/>
            </a:pPr>
            <a:endParaRPr lang="en-US" sz="3500" dirty="0">
              <a:solidFill>
                <a:schemeClr val="tx1">
                  <a:lumMod val="50000"/>
                  <a:lumOff val="50000"/>
                </a:schemeClr>
              </a:solidFill>
              <a:latin typeface="Century Gothic" panose="020B0502020202020204" pitchFamily="34" charset="0"/>
            </a:endParaRPr>
          </a:p>
          <a:p>
            <a:pPr marL="457200" lvl="0" indent="-457200" fontAlgn="base">
              <a:buClr>
                <a:srgbClr val="F37D29"/>
              </a:buClr>
              <a:buFont typeface="Arial" panose="020B0604020202020204" pitchFamily="34" charset="0"/>
              <a:buChar char="•"/>
            </a:pPr>
            <a:r>
              <a:rPr lang="zh-CN" sz="3500">
                <a:solidFill>
                  <a:schemeClr val="tx1">
                    <a:lumMod val="50000"/>
                    <a:lumOff val="50000"/>
                  </a:schemeClr>
                </a:solidFill>
                <a:latin typeface="Century Gothic" panose="020B0502020202020204" pitchFamily="34" charset="0"/>
                <a:ea typeface="SimSun"/>
              </a:rPr>
              <a:t>查阅您的Joffice报告下的“经销商报告”以获得促销资讯。</a:t>
            </a:r>
          </a:p>
          <a:p>
            <a:pPr marL="457200" lvl="0" indent="-457200" fontAlgn="base">
              <a:buClr>
                <a:srgbClr val="F37D29"/>
              </a:buClr>
              <a:buFont typeface="Arial" panose="020B0604020202020204" pitchFamily="34" charset="0"/>
              <a:buChar char="•"/>
            </a:pPr>
            <a:endParaRPr lang="en-US" sz="3500" dirty="0">
              <a:solidFill>
                <a:schemeClr val="tx1">
                  <a:lumMod val="50000"/>
                  <a:lumOff val="50000"/>
                </a:schemeClr>
              </a:solidFill>
              <a:latin typeface="Century Gothic" panose="020B0502020202020204" pitchFamily="34" charset="0"/>
            </a:endParaRPr>
          </a:p>
          <a:p>
            <a:pPr marL="457200" lvl="0" indent="-457200" fontAlgn="base">
              <a:buClr>
                <a:srgbClr val="F37D29"/>
              </a:buClr>
              <a:buFont typeface="Arial" panose="020B0604020202020204" pitchFamily="34" charset="0"/>
              <a:buChar char="•"/>
            </a:pPr>
            <a:r>
              <a:rPr lang="zh-CN" sz="3500">
                <a:solidFill>
                  <a:schemeClr val="tx1">
                    <a:lumMod val="50000"/>
                    <a:lumOff val="50000"/>
                  </a:schemeClr>
                </a:solidFill>
                <a:latin typeface="Century Gothic" panose="020B0502020202020204" pitchFamily="34" charset="0"/>
                <a:ea typeface="SimSun"/>
              </a:rPr>
              <a:t>于整个1和2月份，在您的下一通电话、网络会议或会议中推广奔向红宝石</a:t>
            </a:r>
          </a:p>
          <a:p>
            <a:pPr marL="457200" lvl="0" indent="-457200" fontAlgn="base">
              <a:buClr>
                <a:srgbClr val="F37D29"/>
              </a:buClr>
              <a:buFont typeface="Arial" panose="020B0604020202020204" pitchFamily="34" charset="0"/>
              <a:buChar char="•"/>
            </a:pPr>
            <a:endParaRPr lang="en-US" sz="3500" dirty="0">
              <a:solidFill>
                <a:schemeClr val="tx1">
                  <a:lumMod val="50000"/>
                  <a:lumOff val="50000"/>
                </a:schemeClr>
              </a:solidFill>
              <a:latin typeface="Century Gothic" panose="020B0502020202020204" pitchFamily="34" charset="0"/>
            </a:endParaRPr>
          </a:p>
          <a:p>
            <a:pPr marL="457200" lvl="0" indent="-457200" fontAlgn="base">
              <a:buClr>
                <a:srgbClr val="F37D29"/>
              </a:buClr>
              <a:buFont typeface="Arial" panose="020B0604020202020204" pitchFamily="34" charset="0"/>
              <a:buChar char="•"/>
            </a:pPr>
            <a:r>
              <a:rPr lang="zh-CN" sz="3500">
                <a:solidFill>
                  <a:schemeClr val="tx1">
                    <a:lumMod val="50000"/>
                    <a:lumOff val="50000"/>
                  </a:schemeClr>
                </a:solidFill>
                <a:latin typeface="Century Gothic" panose="020B0502020202020204" pitchFamily="34" charset="0"/>
                <a:ea typeface="SimSun"/>
              </a:rPr>
              <a:t>准备进入2021</a:t>
            </a:r>
          </a:p>
          <a:p>
            <a:pPr marL="457200" lvl="0" indent="-457200" fontAlgn="base">
              <a:buClr>
                <a:srgbClr val="F37D29"/>
              </a:buClr>
              <a:buFont typeface="Arial" panose="020B0604020202020204" pitchFamily="34" charset="0"/>
              <a:buChar char="•"/>
            </a:pPr>
            <a:endParaRPr lang="en-US" sz="3500" dirty="0">
              <a:solidFill>
                <a:schemeClr val="tx1">
                  <a:lumMod val="50000"/>
                  <a:lumOff val="50000"/>
                </a:schemeClr>
              </a:solidFill>
              <a:latin typeface="Century Gothic" panose="020B0502020202020204" pitchFamily="34" charset="0"/>
            </a:endParaRPr>
          </a:p>
          <a:p>
            <a:pPr marL="457200" lvl="0" indent="-457200" fontAlgn="base">
              <a:buClr>
                <a:srgbClr val="F37D29"/>
              </a:buClr>
              <a:buFont typeface="Arial" panose="020B0604020202020204" pitchFamily="34" charset="0"/>
              <a:buChar char="•"/>
            </a:pPr>
            <a:r>
              <a:rPr lang="zh-CN" sz="3500">
                <a:solidFill>
                  <a:schemeClr val="tx1">
                    <a:lumMod val="50000"/>
                    <a:lumOff val="50000"/>
                  </a:schemeClr>
                </a:solidFill>
                <a:latin typeface="Century Gothic" panose="020B0502020202020204" pitchFamily="34" charset="0"/>
                <a:ea typeface="SimSun"/>
              </a:rPr>
              <a:t>透过设定脚步引领您的团队取得奔向红宝石奖金的资格。</a:t>
            </a:r>
          </a:p>
        </p:txBody>
      </p:sp>
      <p:sp>
        <p:nvSpPr>
          <p:cNvPr id="11" name="TextBox 10">
            <a:extLst>
              <a:ext uri="{FF2B5EF4-FFF2-40B4-BE49-F238E27FC236}">
                <a16:creationId xmlns:a16="http://schemas.microsoft.com/office/drawing/2014/main" id="{2956F84E-50FE-5F4C-997B-6FD64021084D}"/>
              </a:ext>
            </a:extLst>
          </p:cNvPr>
          <p:cNvSpPr txBox="1"/>
          <p:nvPr/>
        </p:nvSpPr>
        <p:spPr>
          <a:xfrm>
            <a:off x="11729531" y="838354"/>
            <a:ext cx="9018555" cy="1631216"/>
          </a:xfrm>
          <a:prstGeom prst="rect">
            <a:avLst/>
          </a:prstGeom>
          <a:noFill/>
        </p:spPr>
        <p:txBody>
          <a:bodyPr wrap="square" rtlCol="0">
            <a:spAutoFit/>
          </a:bodyPr>
          <a:lstStyle/>
          <a:p>
            <a:pPr algn="ctr"/>
            <a:r>
              <a:rPr lang="zh-CN" sz="10000">
                <a:solidFill>
                  <a:srgbClr val="D10007"/>
                </a:solidFill>
                <a:latin typeface="Century Gothic" panose="020B0502020202020204" pitchFamily="34" charset="0"/>
                <a:ea typeface="SimSun"/>
                <a:cs typeface="Gotham Black" pitchFamily="50" charset="0"/>
              </a:rPr>
              <a:t>下</a:t>
            </a:r>
            <a:r>
              <a:rPr lang="zh-CN" sz="10000" b="1">
                <a:solidFill>
                  <a:srgbClr val="D10007"/>
                </a:solidFill>
                <a:latin typeface="Century Gothic" panose="020B0502020202020204" pitchFamily="34" charset="0"/>
                <a:ea typeface="SimSun"/>
                <a:cs typeface="Gotham Black" pitchFamily="50" charset="0"/>
              </a:rPr>
              <a:t>一步</a:t>
            </a:r>
          </a:p>
        </p:txBody>
      </p:sp>
      <p:pic>
        <p:nvPicPr>
          <p:cNvPr id="3" name="Picture 2">
            <a:extLst>
              <a:ext uri="{FF2B5EF4-FFF2-40B4-BE49-F238E27FC236}">
                <a16:creationId xmlns:a16="http://schemas.microsoft.com/office/drawing/2014/main" id="{B05DEF23-C5FD-6D44-BE22-A77A46C500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72130" y="1979378"/>
            <a:ext cx="3926292" cy="3926292"/>
          </a:xfrm>
          <a:prstGeom prst="rect">
            <a:avLst/>
          </a:prstGeom>
        </p:spPr>
      </p:pic>
      <p:pic>
        <p:nvPicPr>
          <p:cNvPr id="14" name="Graphic 13">
            <a:extLst>
              <a:ext uri="{FF2B5EF4-FFF2-40B4-BE49-F238E27FC236}">
                <a16:creationId xmlns:a16="http://schemas.microsoft.com/office/drawing/2014/main" id="{038DEC98-FE6E-CB42-B017-15961809D1B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2662851" y="12546800"/>
            <a:ext cx="1155380" cy="821038"/>
          </a:xfrm>
          <a:prstGeom prst="rect">
            <a:avLst/>
          </a:prstGeom>
        </p:spPr>
      </p:pic>
      <p:pic>
        <p:nvPicPr>
          <p:cNvPr id="15" name="Picture 14">
            <a:extLst>
              <a:ext uri="{FF2B5EF4-FFF2-40B4-BE49-F238E27FC236}">
                <a16:creationId xmlns:a16="http://schemas.microsoft.com/office/drawing/2014/main" id="{AD003366-8613-F544-B662-22ABABA198B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21572" y="11539070"/>
            <a:ext cx="5774136" cy="2015459"/>
          </a:xfrm>
          <a:prstGeom prst="rect">
            <a:avLst/>
          </a:prstGeom>
        </p:spPr>
      </p:pic>
    </p:spTree>
    <p:extLst>
      <p:ext uri="{BB962C8B-B14F-4D97-AF65-F5344CB8AC3E}">
        <p14:creationId xmlns:p14="http://schemas.microsoft.com/office/powerpoint/2010/main" val="42715558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D3C7C4-FEB9-3F45-AB73-6A4FF816C33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93"/>
            <a:ext cx="24387175" cy="13717786"/>
          </a:xfrm>
          <a:prstGeom prst="rect">
            <a:avLst/>
          </a:prstGeom>
        </p:spPr>
      </p:pic>
      <p:pic>
        <p:nvPicPr>
          <p:cNvPr id="2" name="Picture 1">
            <a:extLst>
              <a:ext uri="{FF2B5EF4-FFF2-40B4-BE49-F238E27FC236}">
                <a16:creationId xmlns:a16="http://schemas.microsoft.com/office/drawing/2014/main" id="{F9FF3CD7-F152-7448-92A2-C08779DE9A2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07440" y="9649669"/>
            <a:ext cx="3772295" cy="1481877"/>
          </a:xfrm>
          <a:prstGeom prst="rect">
            <a:avLst/>
          </a:prstGeom>
        </p:spPr>
      </p:pic>
      <p:sp>
        <p:nvSpPr>
          <p:cNvPr id="5" name="Rectangle 4">
            <a:extLst>
              <a:ext uri="{FF2B5EF4-FFF2-40B4-BE49-F238E27FC236}">
                <a16:creationId xmlns:a16="http://schemas.microsoft.com/office/drawing/2014/main" id="{AEFFAFE8-DB9D-4529-B084-93DC444F2EAC}"/>
              </a:ext>
            </a:extLst>
          </p:cNvPr>
          <p:cNvSpPr>
            <a:spLocks noChangeArrowheads="1"/>
          </p:cNvSpPr>
          <p:nvPr/>
        </p:nvSpPr>
        <p:spPr bwMode="auto">
          <a:xfrm>
            <a:off x="192089" y="11682702"/>
            <a:ext cx="24003000" cy="1231106"/>
          </a:xfrm>
          <a:prstGeom prst="rect">
            <a:avLst/>
          </a:prstGeom>
          <a:noFill/>
          <a:ln>
            <a:noFill/>
          </a:ln>
          <a:effectLst/>
        </p:spPr>
        <p:txBody>
          <a:bodyPr vert="horz" wrap="square" lIns="0" tIns="0" rIns="0" bIns="0" numCol="1" anchor="ctr" anchorCtr="0" compatLnSpc="1">
            <a:prstTxWarp prst="textNoShape">
              <a:avLst/>
            </a:prstTxWarp>
            <a:spAutoFit/>
          </a:bodyPr>
          <a:lstStyle/>
          <a:p>
            <a:pPr algn="ctr" defTabSz="482209">
              <a:defRPr/>
            </a:pPr>
            <a:r>
              <a:rPr lang="zh-CN" sz="2000">
                <a:solidFill>
                  <a:schemeClr val="bg1"/>
                </a:solidFill>
                <a:latin typeface="Century Gothic" panose="020B0502020202020204" pitchFamily="34" charset="0"/>
                <a:ea typeface="SimSun" charset="0"/>
                <a:cs typeface="Century Gothic" charset="0"/>
              </a:rPr>
              <a:t> ©2020婕斯全球控股有限公司保留所有权利。出版于12112020</a:t>
            </a:r>
            <a:br>
              <a:rPr lang="zh-CN" sz="2000">
                <a:solidFill>
                  <a:schemeClr val="bg1"/>
                </a:solidFill>
                <a:latin typeface="Century Gothic" panose="020B0502020202020204" pitchFamily="34" charset="0"/>
                <a:ea typeface="SimSun" charset="0"/>
                <a:cs typeface="Century Gothic" charset="0"/>
              </a:rPr>
            </a:br>
            <a:r>
              <a:rPr lang="zh-CN" sz="2000">
                <a:solidFill>
                  <a:schemeClr val="bg1"/>
                </a:solidFill>
                <a:latin typeface="Century Gothic" panose="020B0502020202020204" pitchFamily="34" charset="0"/>
                <a:ea typeface="SimSun" charset="0"/>
                <a:cs typeface="Century Gothic" charset="0"/>
              </a:rPr>
              <a:t>婕斯和泉水标志是婕斯全球控股有限公司的商标</a:t>
            </a:r>
          </a:p>
          <a:p>
            <a:pPr algn="ctr" defTabSz="482209">
              <a:defRPr/>
            </a:pPr>
            <a:endParaRPr lang="en-US" altLang="en-US" sz="2000" dirty="0">
              <a:solidFill>
                <a:schemeClr val="bg1"/>
              </a:solidFill>
              <a:latin typeface="Century Gothic" panose="020B0502020202020204" pitchFamily="34" charset="0"/>
              <a:ea typeface="Century Gothic" charset="0"/>
              <a:cs typeface="Century Gothic" charset="0"/>
            </a:endParaRPr>
          </a:p>
          <a:p>
            <a:pPr algn="ctr" defTabSz="482209">
              <a:defRPr/>
            </a:pPr>
            <a:r>
              <a:rPr lang="zh-CN" sz="2000">
                <a:solidFill>
                  <a:schemeClr val="bg1"/>
                </a:solidFill>
                <a:latin typeface="Century Gothic" panose="020B0502020202020204" pitchFamily="34" charset="0"/>
                <a:ea typeface="SimSun"/>
              </a:rPr>
              <a:t>我们不能提供成功的可能性，因为这是婕斯首次的奔向红宝石促销。</a:t>
            </a:r>
          </a:p>
        </p:txBody>
      </p:sp>
      <p:pic>
        <p:nvPicPr>
          <p:cNvPr id="8" name="Picture 7">
            <a:extLst>
              <a:ext uri="{FF2B5EF4-FFF2-40B4-BE49-F238E27FC236}">
                <a16:creationId xmlns:a16="http://schemas.microsoft.com/office/drawing/2014/main" id="{5D17800A-A12E-C44B-9044-60D118243C7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44265" y="4702109"/>
            <a:ext cx="10052152" cy="3508697"/>
          </a:xfrm>
          <a:prstGeom prst="rect">
            <a:avLst/>
          </a:prstGeom>
        </p:spPr>
      </p:pic>
    </p:spTree>
    <p:extLst>
      <p:ext uri="{BB962C8B-B14F-4D97-AF65-F5344CB8AC3E}">
        <p14:creationId xmlns:p14="http://schemas.microsoft.com/office/powerpoint/2010/main" val="1111507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FF3751-0AC8-4F42-8F15-D53F0B4C932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786"/>
            <a:ext cx="24387175" cy="13717786"/>
          </a:xfrm>
          <a:prstGeom prst="rect">
            <a:avLst/>
          </a:prstGeom>
        </p:spPr>
      </p:pic>
      <p:pic>
        <p:nvPicPr>
          <p:cNvPr id="5" name="Picture 4">
            <a:extLst>
              <a:ext uri="{FF2B5EF4-FFF2-40B4-BE49-F238E27FC236}">
                <a16:creationId xmlns:a16="http://schemas.microsoft.com/office/drawing/2014/main" id="{A8D19FCD-80F8-F14D-992E-60691D50728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18404" y="41030"/>
            <a:ext cx="5696622" cy="2728634"/>
          </a:xfrm>
          <a:prstGeom prst="rect">
            <a:avLst/>
          </a:prstGeom>
        </p:spPr>
      </p:pic>
      <p:pic>
        <p:nvPicPr>
          <p:cNvPr id="6" name="Picture 5">
            <a:extLst>
              <a:ext uri="{FF2B5EF4-FFF2-40B4-BE49-F238E27FC236}">
                <a16:creationId xmlns:a16="http://schemas.microsoft.com/office/drawing/2014/main" id="{7990DFD0-ED8C-A546-AED0-4D1E969E9364}"/>
              </a:ext>
            </a:extLst>
          </p:cNvPr>
          <p:cNvPicPr>
            <a:picLocks noChangeAspect="1"/>
          </p:cNvPicPr>
          <p:nvPr/>
        </p:nvPicPr>
        <p:blipFill>
          <a:blip r:embed="rId6"/>
          <a:stretch>
            <a:fillRect/>
          </a:stretch>
        </p:blipFill>
        <p:spPr>
          <a:xfrm>
            <a:off x="10164960" y="5833482"/>
            <a:ext cx="3820622" cy="779182"/>
          </a:xfrm>
          <a:prstGeom prst="rect">
            <a:avLst/>
          </a:prstGeom>
        </p:spPr>
      </p:pic>
      <p:sp>
        <p:nvSpPr>
          <p:cNvPr id="7" name="Rectangle 6">
            <a:extLst>
              <a:ext uri="{FF2B5EF4-FFF2-40B4-BE49-F238E27FC236}">
                <a16:creationId xmlns:a16="http://schemas.microsoft.com/office/drawing/2014/main" id="{2C673ABE-E9EA-0745-BC95-839BE051271F}"/>
              </a:ext>
            </a:extLst>
          </p:cNvPr>
          <p:cNvSpPr/>
          <p:nvPr/>
        </p:nvSpPr>
        <p:spPr>
          <a:xfrm>
            <a:off x="4438900" y="2793822"/>
            <a:ext cx="15509374" cy="4955203"/>
          </a:xfrm>
          <a:prstGeom prst="rect">
            <a:avLst/>
          </a:prstGeom>
        </p:spPr>
        <p:txBody>
          <a:bodyPr wrap="none">
            <a:spAutoFit/>
          </a:bodyPr>
          <a:lstStyle/>
          <a:p>
            <a:pPr algn="ctr"/>
            <a:r>
              <a:rPr lang="zh-CN" altLang="en-US" dirty="0">
                <a:solidFill>
                  <a:schemeClr val="bg1"/>
                </a:solidFill>
              </a:rPr>
              <a:t>赚取高达</a:t>
            </a:r>
            <a:r>
              <a:rPr lang="en-US" sz="5400" dirty="0">
                <a:solidFill>
                  <a:schemeClr val="bg1"/>
                </a:solidFill>
              </a:rPr>
              <a:t> </a:t>
            </a:r>
          </a:p>
          <a:p>
            <a:pPr algn="ctr"/>
            <a:r>
              <a:rPr lang="en-US" sz="15000" b="1" dirty="0">
                <a:solidFill>
                  <a:schemeClr val="bg1"/>
                </a:solidFill>
                <a:latin typeface="Century Gothic" panose="020B0502020202020204" pitchFamily="34" charset="0"/>
              </a:rPr>
              <a:t>$10,000</a:t>
            </a:r>
            <a:r>
              <a:rPr lang="zh-CN" altLang="en-US" dirty="0">
                <a:solidFill>
                  <a:schemeClr val="bg1"/>
                </a:solidFill>
              </a:rPr>
              <a:t>美元的分红</a:t>
            </a:r>
            <a:r>
              <a:rPr lang="en-US" sz="9600" dirty="0">
                <a:solidFill>
                  <a:schemeClr val="bg1"/>
                </a:solidFill>
              </a:rPr>
              <a:t> </a:t>
            </a:r>
            <a:endParaRPr lang="en-US" sz="15000" dirty="0">
              <a:solidFill>
                <a:schemeClr val="bg1"/>
              </a:solidFill>
              <a:latin typeface="Century Gothic" panose="020B0502020202020204" pitchFamily="34" charset="0"/>
            </a:endParaRPr>
          </a:p>
          <a:p>
            <a:pPr algn="ctr"/>
            <a:r>
              <a:rPr lang="zh-CN" altLang="en-US" dirty="0">
                <a:solidFill>
                  <a:schemeClr val="bg1"/>
                </a:solidFill>
              </a:rPr>
              <a:t>全球促销期间：</a:t>
            </a:r>
            <a:endParaRPr lang="en-US" dirty="0">
              <a:solidFill>
                <a:schemeClr val="bg1"/>
              </a:solidFill>
            </a:endParaRPr>
          </a:p>
          <a:p>
            <a:pPr algn="ctr"/>
            <a:endParaRPr lang="en-US" sz="4000" dirty="0">
              <a:solidFill>
                <a:schemeClr val="bg1"/>
              </a:solidFill>
              <a:latin typeface="Century Gothic" panose="020B0502020202020204" pitchFamily="34" charset="0"/>
            </a:endParaRPr>
          </a:p>
          <a:p>
            <a:r>
              <a:rPr lang="en-US" dirty="0">
                <a:solidFill>
                  <a:schemeClr val="bg1"/>
                </a:solidFill>
              </a:rPr>
              <a:t>2020</a:t>
            </a:r>
            <a:r>
              <a:rPr lang="zh-CN" altLang="en-US" dirty="0">
                <a:solidFill>
                  <a:schemeClr val="bg1"/>
                </a:solidFill>
              </a:rPr>
              <a:t>年</a:t>
            </a:r>
            <a:r>
              <a:rPr lang="en-US" dirty="0">
                <a:solidFill>
                  <a:schemeClr val="bg1"/>
                </a:solidFill>
              </a:rPr>
              <a:t>12</a:t>
            </a:r>
            <a:r>
              <a:rPr lang="zh-CN" altLang="en-US" dirty="0">
                <a:solidFill>
                  <a:schemeClr val="bg1"/>
                </a:solidFill>
              </a:rPr>
              <a:t>月</a:t>
            </a:r>
            <a:r>
              <a:rPr lang="en-US" dirty="0">
                <a:solidFill>
                  <a:schemeClr val="bg1"/>
                </a:solidFill>
              </a:rPr>
              <a:t>31</a:t>
            </a:r>
            <a:r>
              <a:rPr lang="zh-CN" altLang="en-US" dirty="0">
                <a:solidFill>
                  <a:schemeClr val="bg1"/>
                </a:solidFill>
              </a:rPr>
              <a:t>日，美东时间晚上</a:t>
            </a:r>
            <a:r>
              <a:rPr lang="en-US" dirty="0">
                <a:solidFill>
                  <a:schemeClr val="bg1"/>
                </a:solidFill>
              </a:rPr>
              <a:t>11:59</a:t>
            </a:r>
            <a:r>
              <a:rPr lang="zh-CN" altLang="en-US" dirty="0">
                <a:solidFill>
                  <a:schemeClr val="bg1"/>
                </a:solidFill>
              </a:rPr>
              <a:t>至</a:t>
            </a:r>
            <a:r>
              <a:rPr lang="en-US" dirty="0">
                <a:solidFill>
                  <a:schemeClr val="bg1"/>
                </a:solidFill>
              </a:rPr>
              <a:t>2021</a:t>
            </a:r>
            <a:r>
              <a:rPr lang="zh-CN" altLang="en-US" dirty="0">
                <a:solidFill>
                  <a:schemeClr val="bg1"/>
                </a:solidFill>
              </a:rPr>
              <a:t>年</a:t>
            </a:r>
            <a:r>
              <a:rPr lang="en-US" dirty="0">
                <a:solidFill>
                  <a:schemeClr val="bg1"/>
                </a:solidFill>
              </a:rPr>
              <a:t>2</a:t>
            </a:r>
            <a:r>
              <a:rPr lang="zh-CN" altLang="en-US" dirty="0">
                <a:solidFill>
                  <a:schemeClr val="bg1"/>
                </a:solidFill>
              </a:rPr>
              <a:t>月</a:t>
            </a:r>
            <a:r>
              <a:rPr lang="en-US" dirty="0">
                <a:solidFill>
                  <a:schemeClr val="bg1"/>
                </a:solidFill>
              </a:rPr>
              <a:t>28</a:t>
            </a:r>
            <a:r>
              <a:rPr lang="zh-CN" altLang="en-US" dirty="0">
                <a:solidFill>
                  <a:schemeClr val="bg1"/>
                </a:solidFill>
              </a:rPr>
              <a:t>日，美东时间晚上</a:t>
            </a:r>
            <a:r>
              <a:rPr lang="en-US" dirty="0">
                <a:solidFill>
                  <a:schemeClr val="bg1"/>
                </a:solidFill>
              </a:rPr>
              <a:t>11:59</a:t>
            </a:r>
          </a:p>
        </p:txBody>
      </p:sp>
      <p:sp>
        <p:nvSpPr>
          <p:cNvPr id="8" name="Rectangle 7">
            <a:extLst>
              <a:ext uri="{FF2B5EF4-FFF2-40B4-BE49-F238E27FC236}">
                <a16:creationId xmlns:a16="http://schemas.microsoft.com/office/drawing/2014/main" id="{500C379E-1777-7A46-AFF4-5F334EE9593D}"/>
              </a:ext>
            </a:extLst>
          </p:cNvPr>
          <p:cNvSpPr/>
          <p:nvPr/>
        </p:nvSpPr>
        <p:spPr>
          <a:xfrm>
            <a:off x="159673" y="9874669"/>
            <a:ext cx="2810339" cy="1015663"/>
          </a:xfrm>
          <a:prstGeom prst="rect">
            <a:avLst/>
          </a:prstGeom>
        </p:spPr>
        <p:txBody>
          <a:bodyPr wrap="square">
            <a:spAutoFit/>
          </a:bodyPr>
          <a:lstStyle/>
          <a:p>
            <a:pPr algn="ctr"/>
            <a:r>
              <a:rPr lang="zh-CN" altLang="en-US" sz="2000" b="1" dirty="0">
                <a:solidFill>
                  <a:schemeClr val="bg1"/>
                </a:solidFill>
              </a:rPr>
              <a:t>经销商级别</a:t>
            </a:r>
            <a:endParaRPr lang="en-US" sz="2000" b="1" dirty="0">
              <a:solidFill>
                <a:schemeClr val="bg1"/>
              </a:solidFill>
            </a:endParaRPr>
          </a:p>
          <a:p>
            <a:pPr algn="ctr"/>
            <a:r>
              <a:rPr lang="en-US" sz="2000" b="1" dirty="0">
                <a:solidFill>
                  <a:schemeClr val="bg1"/>
                </a:solidFill>
              </a:rPr>
              <a:t>250</a:t>
            </a:r>
            <a:r>
              <a:rPr lang="zh-CN" altLang="en-US" sz="2000" b="1" dirty="0">
                <a:solidFill>
                  <a:schemeClr val="bg1"/>
                </a:solidFill>
              </a:rPr>
              <a:t>个人团队消费积分 </a:t>
            </a:r>
            <a:endParaRPr lang="en-US" sz="2000" b="1" dirty="0">
              <a:solidFill>
                <a:schemeClr val="bg1"/>
              </a:solidFill>
            </a:endParaRPr>
          </a:p>
          <a:p>
            <a:pPr algn="ctr"/>
            <a:r>
              <a:rPr lang="en-US" sz="2000" b="1" dirty="0">
                <a:solidFill>
                  <a:schemeClr val="bg1"/>
                </a:solidFill>
              </a:rPr>
              <a:t>$75</a:t>
            </a:r>
            <a:r>
              <a:rPr lang="zh-CN" altLang="en-US" sz="2000" b="1" dirty="0">
                <a:solidFill>
                  <a:schemeClr val="bg1"/>
                </a:solidFill>
              </a:rPr>
              <a:t>美元</a:t>
            </a:r>
            <a:endParaRPr lang="en-US" sz="2000" b="1" dirty="0">
              <a:solidFill>
                <a:schemeClr val="bg1"/>
              </a:solidFill>
            </a:endParaRPr>
          </a:p>
        </p:txBody>
      </p:sp>
      <p:sp>
        <p:nvSpPr>
          <p:cNvPr id="9" name="Rectangle 8">
            <a:extLst>
              <a:ext uri="{FF2B5EF4-FFF2-40B4-BE49-F238E27FC236}">
                <a16:creationId xmlns:a16="http://schemas.microsoft.com/office/drawing/2014/main" id="{D6174F6A-2D64-BE48-84C0-51A3CD757361}"/>
              </a:ext>
            </a:extLst>
          </p:cNvPr>
          <p:cNvSpPr/>
          <p:nvPr/>
        </p:nvSpPr>
        <p:spPr>
          <a:xfrm>
            <a:off x="2955073" y="9874669"/>
            <a:ext cx="2626689" cy="1015663"/>
          </a:xfrm>
          <a:prstGeom prst="rect">
            <a:avLst/>
          </a:prstGeom>
        </p:spPr>
        <p:txBody>
          <a:bodyPr wrap="square">
            <a:spAutoFit/>
          </a:bodyPr>
          <a:lstStyle/>
          <a:p>
            <a:pPr algn="ctr"/>
            <a:r>
              <a:rPr lang="zh-CN" altLang="en-US" sz="2000" b="1" dirty="0">
                <a:solidFill>
                  <a:schemeClr val="bg1"/>
                </a:solidFill>
              </a:rPr>
              <a:t>翡翠级经销商</a:t>
            </a:r>
            <a:endParaRPr lang="en-US" sz="2000" b="1" dirty="0">
              <a:solidFill>
                <a:schemeClr val="bg1"/>
              </a:solidFill>
            </a:endParaRPr>
          </a:p>
          <a:p>
            <a:pPr algn="ctr"/>
            <a:r>
              <a:rPr lang="en-US" sz="2000" b="1" dirty="0">
                <a:solidFill>
                  <a:schemeClr val="bg1"/>
                </a:solidFill>
              </a:rPr>
              <a:t>750</a:t>
            </a:r>
            <a:r>
              <a:rPr lang="zh-CN" altLang="en-US" sz="2000" b="1" dirty="0">
                <a:solidFill>
                  <a:schemeClr val="bg1"/>
                </a:solidFill>
              </a:rPr>
              <a:t>个人团队消费积分 </a:t>
            </a:r>
            <a:endParaRPr lang="en-US" sz="2000" b="1" dirty="0">
              <a:solidFill>
                <a:schemeClr val="bg1"/>
              </a:solidFill>
            </a:endParaRPr>
          </a:p>
          <a:p>
            <a:pPr algn="ctr"/>
            <a:r>
              <a:rPr lang="en-US" sz="2000" b="1" dirty="0">
                <a:solidFill>
                  <a:schemeClr val="bg1"/>
                </a:solidFill>
              </a:rPr>
              <a:t>$200</a:t>
            </a:r>
            <a:r>
              <a:rPr lang="zh-CN" altLang="en-US" sz="2000" b="1" dirty="0">
                <a:solidFill>
                  <a:schemeClr val="bg1"/>
                </a:solidFill>
              </a:rPr>
              <a:t>美元</a:t>
            </a:r>
            <a:endParaRPr lang="en-US" sz="2000" b="1" dirty="0">
              <a:solidFill>
                <a:schemeClr val="bg1"/>
              </a:solidFill>
            </a:endParaRPr>
          </a:p>
        </p:txBody>
      </p:sp>
      <p:sp>
        <p:nvSpPr>
          <p:cNvPr id="10" name="Rectangle 9">
            <a:extLst>
              <a:ext uri="{FF2B5EF4-FFF2-40B4-BE49-F238E27FC236}">
                <a16:creationId xmlns:a16="http://schemas.microsoft.com/office/drawing/2014/main" id="{7C15C786-2EC5-4140-A3FA-6688B1C2543C}"/>
              </a:ext>
            </a:extLst>
          </p:cNvPr>
          <p:cNvSpPr/>
          <p:nvPr/>
        </p:nvSpPr>
        <p:spPr>
          <a:xfrm>
            <a:off x="5722467" y="9874669"/>
            <a:ext cx="2822550" cy="1015663"/>
          </a:xfrm>
          <a:prstGeom prst="rect">
            <a:avLst/>
          </a:prstGeom>
        </p:spPr>
        <p:txBody>
          <a:bodyPr wrap="square">
            <a:spAutoFit/>
          </a:bodyPr>
          <a:lstStyle/>
          <a:p>
            <a:pPr algn="ctr"/>
            <a:r>
              <a:rPr lang="zh-CN" altLang="en-US" sz="2000" b="1" dirty="0">
                <a:solidFill>
                  <a:schemeClr val="bg1"/>
                </a:solidFill>
              </a:rPr>
              <a:t>珍珠级经销商</a:t>
            </a:r>
            <a:endParaRPr lang="en-US" sz="2000" b="1" dirty="0">
              <a:solidFill>
                <a:schemeClr val="bg1"/>
              </a:solidFill>
            </a:endParaRPr>
          </a:p>
          <a:p>
            <a:pPr algn="ctr"/>
            <a:r>
              <a:rPr lang="en-US" sz="2000" b="1" dirty="0">
                <a:solidFill>
                  <a:schemeClr val="bg1"/>
                </a:solidFill>
              </a:rPr>
              <a:t>2,500</a:t>
            </a:r>
            <a:r>
              <a:rPr lang="zh-CN" altLang="en-US" sz="2000" b="1" dirty="0">
                <a:solidFill>
                  <a:schemeClr val="bg1"/>
                </a:solidFill>
              </a:rPr>
              <a:t>个人团队消费积分 </a:t>
            </a:r>
            <a:endParaRPr lang="en-US" sz="2000" b="1" dirty="0">
              <a:solidFill>
                <a:schemeClr val="bg1"/>
              </a:solidFill>
            </a:endParaRPr>
          </a:p>
          <a:p>
            <a:pPr algn="ctr"/>
            <a:r>
              <a:rPr lang="en-US" sz="2000" b="1" dirty="0">
                <a:solidFill>
                  <a:schemeClr val="bg1"/>
                </a:solidFill>
              </a:rPr>
              <a:t>$800</a:t>
            </a:r>
            <a:r>
              <a:rPr lang="zh-CN" altLang="en-US" sz="2000" b="1" dirty="0">
                <a:solidFill>
                  <a:schemeClr val="bg1"/>
                </a:solidFill>
              </a:rPr>
              <a:t>美元</a:t>
            </a:r>
            <a:endParaRPr lang="en-US" sz="2000" b="1" dirty="0">
              <a:solidFill>
                <a:schemeClr val="bg1"/>
              </a:solidFill>
            </a:endParaRPr>
          </a:p>
        </p:txBody>
      </p:sp>
      <p:sp>
        <p:nvSpPr>
          <p:cNvPr id="11" name="Rectangle 10">
            <a:extLst>
              <a:ext uri="{FF2B5EF4-FFF2-40B4-BE49-F238E27FC236}">
                <a16:creationId xmlns:a16="http://schemas.microsoft.com/office/drawing/2014/main" id="{0B3C58BD-4732-E74D-8C10-F8BA4B388450}"/>
              </a:ext>
            </a:extLst>
          </p:cNvPr>
          <p:cNvSpPr/>
          <p:nvPr/>
        </p:nvSpPr>
        <p:spPr>
          <a:xfrm>
            <a:off x="8691694" y="9874669"/>
            <a:ext cx="2822550" cy="1015663"/>
          </a:xfrm>
          <a:prstGeom prst="rect">
            <a:avLst/>
          </a:prstGeom>
        </p:spPr>
        <p:txBody>
          <a:bodyPr wrap="square">
            <a:spAutoFit/>
          </a:bodyPr>
          <a:lstStyle/>
          <a:p>
            <a:pPr algn="ctr"/>
            <a:r>
              <a:rPr lang="zh-CN" altLang="en-US" sz="2000" b="1" dirty="0">
                <a:solidFill>
                  <a:schemeClr val="bg1"/>
                </a:solidFill>
              </a:rPr>
              <a:t>蓝宝石经销商</a:t>
            </a:r>
            <a:endParaRPr lang="en-US" sz="2000" b="1" dirty="0">
              <a:solidFill>
                <a:schemeClr val="bg1"/>
              </a:solidFill>
            </a:endParaRPr>
          </a:p>
          <a:p>
            <a:pPr algn="ctr"/>
            <a:r>
              <a:rPr lang="en-US" sz="2000" b="1" dirty="0">
                <a:solidFill>
                  <a:schemeClr val="bg1"/>
                </a:solidFill>
              </a:rPr>
              <a:t>4,500</a:t>
            </a:r>
            <a:r>
              <a:rPr lang="zh-CN" altLang="en-US" sz="2000" b="1" dirty="0">
                <a:solidFill>
                  <a:schemeClr val="bg1"/>
                </a:solidFill>
              </a:rPr>
              <a:t>个人团队消费积分 </a:t>
            </a:r>
            <a:endParaRPr lang="en-US" sz="2000" b="1" dirty="0">
              <a:solidFill>
                <a:schemeClr val="bg1"/>
              </a:solidFill>
            </a:endParaRPr>
          </a:p>
          <a:p>
            <a:pPr algn="ctr"/>
            <a:r>
              <a:rPr lang="en-US" sz="2000" b="1" dirty="0">
                <a:solidFill>
                  <a:schemeClr val="bg1"/>
                </a:solidFill>
              </a:rPr>
              <a:t>$1,500</a:t>
            </a:r>
            <a:r>
              <a:rPr lang="zh-CN" altLang="en-US" sz="2000" b="1" dirty="0">
                <a:solidFill>
                  <a:schemeClr val="bg1"/>
                </a:solidFill>
              </a:rPr>
              <a:t>美元</a:t>
            </a:r>
            <a:endParaRPr lang="en-US" sz="2000" b="1" dirty="0">
              <a:solidFill>
                <a:schemeClr val="bg1"/>
              </a:solidFill>
            </a:endParaRPr>
          </a:p>
        </p:txBody>
      </p:sp>
      <p:sp>
        <p:nvSpPr>
          <p:cNvPr id="12" name="Rectangle 11">
            <a:extLst>
              <a:ext uri="{FF2B5EF4-FFF2-40B4-BE49-F238E27FC236}">
                <a16:creationId xmlns:a16="http://schemas.microsoft.com/office/drawing/2014/main" id="{10B8C770-C0E9-8746-B6C5-97616BF9032B}"/>
              </a:ext>
            </a:extLst>
          </p:cNvPr>
          <p:cNvSpPr/>
          <p:nvPr/>
        </p:nvSpPr>
        <p:spPr>
          <a:xfrm>
            <a:off x="11820954" y="9874669"/>
            <a:ext cx="3057954" cy="1015663"/>
          </a:xfrm>
          <a:prstGeom prst="rect">
            <a:avLst/>
          </a:prstGeom>
        </p:spPr>
        <p:txBody>
          <a:bodyPr wrap="square">
            <a:spAutoFit/>
          </a:bodyPr>
          <a:lstStyle/>
          <a:p>
            <a:pPr algn="ctr"/>
            <a:r>
              <a:rPr lang="zh-CN" altLang="en-US" sz="2000" b="1" dirty="0">
                <a:solidFill>
                  <a:schemeClr val="bg1"/>
                </a:solidFill>
              </a:rPr>
              <a:t>蓝宝石</a:t>
            </a:r>
            <a:r>
              <a:rPr lang="en-US" sz="2000" b="1" dirty="0">
                <a:solidFill>
                  <a:schemeClr val="bg1"/>
                </a:solidFill>
              </a:rPr>
              <a:t>25</a:t>
            </a:r>
            <a:r>
              <a:rPr lang="zh-CN" altLang="en-US" sz="2000" b="1" dirty="0">
                <a:solidFill>
                  <a:schemeClr val="bg1"/>
                </a:solidFill>
              </a:rPr>
              <a:t>级经销商</a:t>
            </a:r>
            <a:endParaRPr lang="en-US" sz="2000" b="1" dirty="0">
              <a:solidFill>
                <a:schemeClr val="bg1"/>
              </a:solidFill>
            </a:endParaRPr>
          </a:p>
          <a:p>
            <a:pPr algn="ctr"/>
            <a:r>
              <a:rPr lang="en-US" sz="2000" b="1" dirty="0">
                <a:solidFill>
                  <a:schemeClr val="bg1"/>
                </a:solidFill>
              </a:rPr>
              <a:t>10,000</a:t>
            </a:r>
            <a:r>
              <a:rPr lang="zh-CN" altLang="en-US" sz="2000" b="1" dirty="0">
                <a:solidFill>
                  <a:schemeClr val="bg1"/>
                </a:solidFill>
              </a:rPr>
              <a:t>个人团队消费积分 </a:t>
            </a:r>
            <a:endParaRPr lang="en-US" sz="2000" b="1" dirty="0">
              <a:solidFill>
                <a:schemeClr val="bg1"/>
              </a:solidFill>
            </a:endParaRPr>
          </a:p>
          <a:p>
            <a:pPr algn="ctr"/>
            <a:r>
              <a:rPr lang="en-US" sz="2000" b="1" dirty="0">
                <a:solidFill>
                  <a:schemeClr val="bg1"/>
                </a:solidFill>
              </a:rPr>
              <a:t>$3,000</a:t>
            </a:r>
            <a:r>
              <a:rPr lang="zh-CN" altLang="en-US" sz="2000" b="1" dirty="0">
                <a:solidFill>
                  <a:schemeClr val="bg1"/>
                </a:solidFill>
              </a:rPr>
              <a:t>美元</a:t>
            </a:r>
            <a:endParaRPr lang="en-US" sz="2000" b="1" dirty="0">
              <a:solidFill>
                <a:schemeClr val="bg1"/>
              </a:solidFill>
            </a:endParaRPr>
          </a:p>
        </p:txBody>
      </p:sp>
      <p:sp>
        <p:nvSpPr>
          <p:cNvPr id="13" name="Rectangle 12">
            <a:extLst>
              <a:ext uri="{FF2B5EF4-FFF2-40B4-BE49-F238E27FC236}">
                <a16:creationId xmlns:a16="http://schemas.microsoft.com/office/drawing/2014/main" id="{BA851DC9-0632-514E-B045-B7D4596F6FE6}"/>
              </a:ext>
            </a:extLst>
          </p:cNvPr>
          <p:cNvSpPr/>
          <p:nvPr/>
        </p:nvSpPr>
        <p:spPr>
          <a:xfrm>
            <a:off x="15021034" y="9874669"/>
            <a:ext cx="2949418" cy="1015663"/>
          </a:xfrm>
          <a:prstGeom prst="rect">
            <a:avLst/>
          </a:prstGeom>
        </p:spPr>
        <p:txBody>
          <a:bodyPr wrap="square">
            <a:spAutoFit/>
          </a:bodyPr>
          <a:lstStyle/>
          <a:p>
            <a:pPr algn="ctr"/>
            <a:r>
              <a:rPr lang="zh-CN" altLang="en-US" sz="2000" b="1" dirty="0">
                <a:solidFill>
                  <a:schemeClr val="bg1"/>
                </a:solidFill>
              </a:rPr>
              <a:t>蓝宝石</a:t>
            </a:r>
            <a:r>
              <a:rPr lang="en-US" sz="2000" b="1" dirty="0">
                <a:solidFill>
                  <a:schemeClr val="bg1"/>
                </a:solidFill>
              </a:rPr>
              <a:t>50</a:t>
            </a:r>
            <a:r>
              <a:rPr lang="zh-CN" altLang="en-US" sz="2000" b="1" dirty="0">
                <a:solidFill>
                  <a:schemeClr val="bg1"/>
                </a:solidFill>
              </a:rPr>
              <a:t>级经销商</a:t>
            </a:r>
            <a:endParaRPr lang="en-US" sz="2000" b="1" dirty="0">
              <a:solidFill>
                <a:schemeClr val="bg1"/>
              </a:solidFill>
            </a:endParaRPr>
          </a:p>
          <a:p>
            <a:pPr algn="ctr"/>
            <a:r>
              <a:rPr lang="en-US" sz="2000" b="1" dirty="0">
                <a:solidFill>
                  <a:schemeClr val="bg1"/>
                </a:solidFill>
              </a:rPr>
              <a:t>15,000</a:t>
            </a:r>
            <a:r>
              <a:rPr lang="zh-CN" altLang="en-US" sz="2000" b="1" dirty="0">
                <a:solidFill>
                  <a:schemeClr val="bg1"/>
                </a:solidFill>
              </a:rPr>
              <a:t>个人团队消费积分 </a:t>
            </a:r>
            <a:endParaRPr lang="en-US" sz="2000" b="1" dirty="0">
              <a:solidFill>
                <a:schemeClr val="bg1"/>
              </a:solidFill>
            </a:endParaRPr>
          </a:p>
          <a:p>
            <a:pPr algn="ctr"/>
            <a:r>
              <a:rPr lang="en-US" sz="2000" b="1" dirty="0">
                <a:solidFill>
                  <a:schemeClr val="bg1"/>
                </a:solidFill>
              </a:rPr>
              <a:t>$4,000</a:t>
            </a:r>
            <a:r>
              <a:rPr lang="zh-CN" altLang="en-US" sz="2000" b="1" dirty="0">
                <a:solidFill>
                  <a:schemeClr val="bg1"/>
                </a:solidFill>
              </a:rPr>
              <a:t>美元</a:t>
            </a:r>
            <a:endParaRPr lang="en-US" sz="2000" b="1" dirty="0">
              <a:solidFill>
                <a:schemeClr val="bg1"/>
              </a:solidFill>
            </a:endParaRPr>
          </a:p>
        </p:txBody>
      </p:sp>
      <p:sp>
        <p:nvSpPr>
          <p:cNvPr id="14" name="Rectangle 13">
            <a:extLst>
              <a:ext uri="{FF2B5EF4-FFF2-40B4-BE49-F238E27FC236}">
                <a16:creationId xmlns:a16="http://schemas.microsoft.com/office/drawing/2014/main" id="{C2815771-6BE3-C447-BE4C-07E9854B575B}"/>
              </a:ext>
            </a:extLst>
          </p:cNvPr>
          <p:cNvSpPr/>
          <p:nvPr/>
        </p:nvSpPr>
        <p:spPr>
          <a:xfrm>
            <a:off x="18112578" y="9874669"/>
            <a:ext cx="2995172" cy="1015663"/>
          </a:xfrm>
          <a:prstGeom prst="rect">
            <a:avLst/>
          </a:prstGeom>
        </p:spPr>
        <p:txBody>
          <a:bodyPr wrap="square">
            <a:spAutoFit/>
          </a:bodyPr>
          <a:lstStyle/>
          <a:p>
            <a:pPr algn="ctr"/>
            <a:r>
              <a:rPr lang="zh-CN" altLang="en-US" sz="2000" b="1" dirty="0">
                <a:solidFill>
                  <a:schemeClr val="bg1"/>
                </a:solidFill>
              </a:rPr>
              <a:t>蓝宝石菁英经销商 </a:t>
            </a:r>
            <a:endParaRPr lang="en-US" sz="2000" b="1" dirty="0">
              <a:solidFill>
                <a:schemeClr val="bg1"/>
              </a:solidFill>
            </a:endParaRPr>
          </a:p>
          <a:p>
            <a:pPr algn="ctr"/>
            <a:r>
              <a:rPr lang="en-US" sz="2000" b="1" dirty="0">
                <a:solidFill>
                  <a:schemeClr val="bg1"/>
                </a:solidFill>
              </a:rPr>
              <a:t>25,000</a:t>
            </a:r>
            <a:r>
              <a:rPr lang="zh-CN" altLang="en-US" sz="2000" b="1" dirty="0">
                <a:solidFill>
                  <a:schemeClr val="bg1"/>
                </a:solidFill>
              </a:rPr>
              <a:t>个人团队消费积分 </a:t>
            </a:r>
            <a:endParaRPr lang="en-US" sz="2000" b="1" dirty="0">
              <a:solidFill>
                <a:schemeClr val="bg1"/>
              </a:solidFill>
            </a:endParaRPr>
          </a:p>
          <a:p>
            <a:pPr algn="ctr"/>
            <a:r>
              <a:rPr lang="en-US" sz="2000" b="1" dirty="0">
                <a:solidFill>
                  <a:schemeClr val="bg1"/>
                </a:solidFill>
              </a:rPr>
              <a:t>$6,000</a:t>
            </a:r>
            <a:r>
              <a:rPr lang="zh-CN" altLang="en-US" sz="2000" b="1" dirty="0">
                <a:solidFill>
                  <a:schemeClr val="bg1"/>
                </a:solidFill>
              </a:rPr>
              <a:t>美元</a:t>
            </a:r>
            <a:endParaRPr lang="en-US" sz="2000" b="1" dirty="0">
              <a:solidFill>
                <a:schemeClr val="bg1"/>
              </a:solidFill>
            </a:endParaRPr>
          </a:p>
        </p:txBody>
      </p:sp>
      <p:sp>
        <p:nvSpPr>
          <p:cNvPr id="15" name="Rectangle 14">
            <a:extLst>
              <a:ext uri="{FF2B5EF4-FFF2-40B4-BE49-F238E27FC236}">
                <a16:creationId xmlns:a16="http://schemas.microsoft.com/office/drawing/2014/main" id="{E7C9C04F-2E68-7049-B85B-69BA8573E2A0}"/>
              </a:ext>
            </a:extLst>
          </p:cNvPr>
          <p:cNvSpPr/>
          <p:nvPr/>
        </p:nvSpPr>
        <p:spPr>
          <a:xfrm>
            <a:off x="21234378" y="9874669"/>
            <a:ext cx="2995172" cy="1015663"/>
          </a:xfrm>
          <a:prstGeom prst="rect">
            <a:avLst/>
          </a:prstGeom>
        </p:spPr>
        <p:txBody>
          <a:bodyPr wrap="square">
            <a:spAutoFit/>
          </a:bodyPr>
          <a:lstStyle/>
          <a:p>
            <a:pPr algn="ctr"/>
            <a:r>
              <a:rPr lang="zh-CN" altLang="en-US" sz="2000" b="1" dirty="0">
                <a:solidFill>
                  <a:schemeClr val="bg1"/>
                </a:solidFill>
              </a:rPr>
              <a:t>红宝石总裁</a:t>
            </a:r>
            <a:endParaRPr lang="en-US" sz="2000" b="1" dirty="0">
              <a:solidFill>
                <a:schemeClr val="bg1"/>
              </a:solidFill>
            </a:endParaRPr>
          </a:p>
          <a:p>
            <a:pPr algn="ctr"/>
            <a:r>
              <a:rPr lang="en-US" sz="2000" b="1" dirty="0">
                <a:solidFill>
                  <a:schemeClr val="bg1"/>
                </a:solidFill>
              </a:rPr>
              <a:t>75,000</a:t>
            </a:r>
            <a:r>
              <a:rPr lang="zh-CN" altLang="en-US" sz="2000" b="1" dirty="0">
                <a:solidFill>
                  <a:schemeClr val="bg1"/>
                </a:solidFill>
              </a:rPr>
              <a:t>个人团队消费积分 </a:t>
            </a:r>
            <a:endParaRPr lang="en-US" sz="2000" b="1" dirty="0">
              <a:solidFill>
                <a:schemeClr val="bg1"/>
              </a:solidFill>
            </a:endParaRPr>
          </a:p>
          <a:p>
            <a:pPr algn="ctr"/>
            <a:r>
              <a:rPr lang="en-US" sz="2000" b="1" dirty="0">
                <a:solidFill>
                  <a:schemeClr val="bg1"/>
                </a:solidFill>
              </a:rPr>
              <a:t>$10,000</a:t>
            </a:r>
            <a:r>
              <a:rPr lang="zh-CN" altLang="en-US" sz="2000" b="1" dirty="0">
                <a:solidFill>
                  <a:schemeClr val="bg1"/>
                </a:solidFill>
              </a:rPr>
              <a:t>美元</a:t>
            </a:r>
            <a:endParaRPr lang="en-US" sz="2000" b="1" dirty="0">
              <a:solidFill>
                <a:schemeClr val="bg1"/>
              </a:solidFill>
            </a:endParaRPr>
          </a:p>
        </p:txBody>
      </p:sp>
      <p:sp>
        <p:nvSpPr>
          <p:cNvPr id="16" name="Rectangle 15">
            <a:extLst>
              <a:ext uri="{FF2B5EF4-FFF2-40B4-BE49-F238E27FC236}">
                <a16:creationId xmlns:a16="http://schemas.microsoft.com/office/drawing/2014/main" id="{A8B21B20-9ADE-A54A-8C3E-E1709ADB2202}"/>
              </a:ext>
            </a:extLst>
          </p:cNvPr>
          <p:cNvSpPr/>
          <p:nvPr/>
        </p:nvSpPr>
        <p:spPr>
          <a:xfrm>
            <a:off x="1" y="12447932"/>
            <a:ext cx="24387174" cy="769441"/>
          </a:xfrm>
          <a:prstGeom prst="rect">
            <a:avLst/>
          </a:prstGeom>
        </p:spPr>
        <p:txBody>
          <a:bodyPr wrap="square">
            <a:spAutoFit/>
          </a:bodyPr>
          <a:lstStyle/>
          <a:p>
            <a:pPr algn="ctr"/>
            <a:r>
              <a:rPr lang="zh-CN" altLang="en-US" sz="2200" b="1" dirty="0">
                <a:solidFill>
                  <a:schemeClr val="bg1"/>
                </a:solidFill>
              </a:rPr>
              <a:t>请看促销规则和常见问答题以获更多详情。 </a:t>
            </a:r>
            <a:endParaRPr lang="en-US" sz="2200" b="1" dirty="0">
              <a:solidFill>
                <a:schemeClr val="bg1"/>
              </a:solidFill>
            </a:endParaRPr>
          </a:p>
          <a:p>
            <a:pPr algn="ctr"/>
            <a:r>
              <a:rPr lang="zh-CN" altLang="en-US" sz="2200" b="1" dirty="0">
                <a:solidFill>
                  <a:schemeClr val="bg1"/>
                </a:solidFill>
              </a:rPr>
              <a:t>我们不能提供成功的可能性，因为这是婕斯首次的奔向红宝石促销。</a:t>
            </a:r>
            <a:endParaRPr lang="en-US" sz="2200" b="1" dirty="0">
              <a:solidFill>
                <a:schemeClr val="bg1"/>
              </a:solidFill>
            </a:endParaRPr>
          </a:p>
        </p:txBody>
      </p:sp>
      <p:pic>
        <p:nvPicPr>
          <p:cNvPr id="17" name="Picture 16">
            <a:extLst>
              <a:ext uri="{FF2B5EF4-FFF2-40B4-BE49-F238E27FC236}">
                <a16:creationId xmlns:a16="http://schemas.microsoft.com/office/drawing/2014/main" id="{82EEB26B-CA30-E14B-A8BD-1D8F679A70F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22435" y="8532857"/>
            <a:ext cx="1222765" cy="1305913"/>
          </a:xfrm>
          <a:prstGeom prst="rect">
            <a:avLst/>
          </a:prstGeom>
        </p:spPr>
      </p:pic>
      <p:pic>
        <p:nvPicPr>
          <p:cNvPr id="18" name="Picture 17">
            <a:extLst>
              <a:ext uri="{FF2B5EF4-FFF2-40B4-BE49-F238E27FC236}">
                <a16:creationId xmlns:a16="http://schemas.microsoft.com/office/drawing/2014/main" id="{291FD2B1-7523-C44E-AC88-6AE061B4C91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2144306" y="8532857"/>
            <a:ext cx="1222765" cy="1305913"/>
          </a:xfrm>
          <a:prstGeom prst="rect">
            <a:avLst/>
          </a:prstGeom>
        </p:spPr>
      </p:pic>
      <p:pic>
        <p:nvPicPr>
          <p:cNvPr id="19" name="Picture 18">
            <a:extLst>
              <a:ext uri="{FF2B5EF4-FFF2-40B4-BE49-F238E27FC236}">
                <a16:creationId xmlns:a16="http://schemas.microsoft.com/office/drawing/2014/main" id="{FCE0AE2D-BD86-F146-9092-7FC1558E0BA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73187" y="8532857"/>
            <a:ext cx="1222765" cy="1305913"/>
          </a:xfrm>
          <a:prstGeom prst="rect">
            <a:avLst/>
          </a:prstGeom>
        </p:spPr>
      </p:pic>
      <p:pic>
        <p:nvPicPr>
          <p:cNvPr id="20" name="Picture 19">
            <a:extLst>
              <a:ext uri="{FF2B5EF4-FFF2-40B4-BE49-F238E27FC236}">
                <a16:creationId xmlns:a16="http://schemas.microsoft.com/office/drawing/2014/main" id="{06CEB73D-5210-AA4E-BB64-C9956BD1A44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5802068" y="8532857"/>
            <a:ext cx="1222765" cy="1305913"/>
          </a:xfrm>
          <a:prstGeom prst="rect">
            <a:avLst/>
          </a:prstGeom>
        </p:spPr>
      </p:pic>
      <p:pic>
        <p:nvPicPr>
          <p:cNvPr id="21" name="Picture 20">
            <a:extLst>
              <a:ext uri="{FF2B5EF4-FFF2-40B4-BE49-F238E27FC236}">
                <a16:creationId xmlns:a16="http://schemas.microsoft.com/office/drawing/2014/main" id="{8F09ACD2-F7F2-A34B-9F99-4A62C8035AE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2656256" y="8532857"/>
            <a:ext cx="1222765" cy="1305913"/>
          </a:xfrm>
          <a:prstGeom prst="rect">
            <a:avLst/>
          </a:prstGeom>
        </p:spPr>
      </p:pic>
      <p:pic>
        <p:nvPicPr>
          <p:cNvPr id="22" name="Picture 21">
            <a:extLst>
              <a:ext uri="{FF2B5EF4-FFF2-40B4-BE49-F238E27FC236}">
                <a16:creationId xmlns:a16="http://schemas.microsoft.com/office/drawing/2014/main" id="{9B3429BC-9370-C24B-8D7D-579A0B8943AC}"/>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491586" y="8532857"/>
            <a:ext cx="1222765" cy="1305913"/>
          </a:xfrm>
          <a:prstGeom prst="rect">
            <a:avLst/>
          </a:prstGeom>
        </p:spPr>
      </p:pic>
      <p:pic>
        <p:nvPicPr>
          <p:cNvPr id="23" name="Picture 22">
            <a:extLst>
              <a:ext uri="{FF2B5EF4-FFF2-40B4-BE49-F238E27FC236}">
                <a16:creationId xmlns:a16="http://schemas.microsoft.com/office/drawing/2014/main" id="{B68E8C75-AABA-724E-BA8D-31A2D3162507}"/>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442342" y="8532857"/>
            <a:ext cx="1222765" cy="1305913"/>
          </a:xfrm>
          <a:prstGeom prst="rect">
            <a:avLst/>
          </a:prstGeom>
        </p:spPr>
      </p:pic>
      <p:pic>
        <p:nvPicPr>
          <p:cNvPr id="24" name="Picture 23">
            <a:extLst>
              <a:ext uri="{FF2B5EF4-FFF2-40B4-BE49-F238E27FC236}">
                <a16:creationId xmlns:a16="http://schemas.microsoft.com/office/drawing/2014/main" id="{F009DCA8-9E34-8F4C-A069-BC1731B56019}"/>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666797" y="8532857"/>
            <a:ext cx="1222765" cy="1305913"/>
          </a:xfrm>
          <a:prstGeom prst="rect">
            <a:avLst/>
          </a:prstGeom>
        </p:spPr>
      </p:pic>
      <p:pic>
        <p:nvPicPr>
          <p:cNvPr id="25" name="Picture 24">
            <a:extLst>
              <a:ext uri="{FF2B5EF4-FFF2-40B4-BE49-F238E27FC236}">
                <a16:creationId xmlns:a16="http://schemas.microsoft.com/office/drawing/2014/main" id="{B114CEB2-4EC4-F347-899F-C349489AD3C9}"/>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351112" y="8534204"/>
            <a:ext cx="1209773" cy="1292038"/>
          </a:xfrm>
          <a:prstGeom prst="rect">
            <a:avLst/>
          </a:prstGeom>
        </p:spPr>
      </p:pic>
      <p:pic>
        <p:nvPicPr>
          <p:cNvPr id="26" name="Picture 25">
            <a:extLst>
              <a:ext uri="{FF2B5EF4-FFF2-40B4-BE49-F238E27FC236}">
                <a16:creationId xmlns:a16="http://schemas.microsoft.com/office/drawing/2014/main" id="{357E8733-7D5A-7C47-8AAC-D825EA420496}"/>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153299" y="8604487"/>
            <a:ext cx="1209773" cy="1292038"/>
          </a:xfrm>
          <a:prstGeom prst="rect">
            <a:avLst/>
          </a:prstGeom>
        </p:spPr>
      </p:pic>
      <p:pic>
        <p:nvPicPr>
          <p:cNvPr id="27" name="Picture 26">
            <a:extLst>
              <a:ext uri="{FF2B5EF4-FFF2-40B4-BE49-F238E27FC236}">
                <a16:creationId xmlns:a16="http://schemas.microsoft.com/office/drawing/2014/main" id="{66A2C250-B38C-124C-8B7D-15ABA34A3594}"/>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8003770" y="8534204"/>
            <a:ext cx="1209773" cy="1292038"/>
          </a:xfrm>
          <a:prstGeom prst="rect">
            <a:avLst/>
          </a:prstGeom>
        </p:spPr>
      </p:pic>
      <p:pic>
        <p:nvPicPr>
          <p:cNvPr id="28" name="Picture 27">
            <a:extLst>
              <a:ext uri="{FF2B5EF4-FFF2-40B4-BE49-F238E27FC236}">
                <a16:creationId xmlns:a16="http://schemas.microsoft.com/office/drawing/2014/main" id="{E21A3E3C-2E73-B940-A096-D2E1C3097A0A}"/>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1139380" y="8534204"/>
            <a:ext cx="1209773" cy="1292038"/>
          </a:xfrm>
          <a:prstGeom prst="rect">
            <a:avLst/>
          </a:prstGeom>
        </p:spPr>
      </p:pic>
      <p:pic>
        <p:nvPicPr>
          <p:cNvPr id="29" name="Picture 28">
            <a:extLst>
              <a:ext uri="{FF2B5EF4-FFF2-40B4-BE49-F238E27FC236}">
                <a16:creationId xmlns:a16="http://schemas.microsoft.com/office/drawing/2014/main" id="{171D7AE6-45E4-0449-B5FB-6C5F76077048}"/>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4274990" y="8534204"/>
            <a:ext cx="1209773" cy="1292038"/>
          </a:xfrm>
          <a:prstGeom prst="rect">
            <a:avLst/>
          </a:prstGeom>
        </p:spPr>
      </p:pic>
      <p:pic>
        <p:nvPicPr>
          <p:cNvPr id="30" name="Picture 29">
            <a:extLst>
              <a:ext uri="{FF2B5EF4-FFF2-40B4-BE49-F238E27FC236}">
                <a16:creationId xmlns:a16="http://schemas.microsoft.com/office/drawing/2014/main" id="{643A80A7-5A4E-E34D-933E-D4CC40F32542}"/>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7491282" y="8534204"/>
            <a:ext cx="1209773" cy="1292038"/>
          </a:xfrm>
          <a:prstGeom prst="rect">
            <a:avLst/>
          </a:prstGeom>
        </p:spPr>
      </p:pic>
      <p:pic>
        <p:nvPicPr>
          <p:cNvPr id="31" name="Picture 30">
            <a:extLst>
              <a:ext uri="{FF2B5EF4-FFF2-40B4-BE49-F238E27FC236}">
                <a16:creationId xmlns:a16="http://schemas.microsoft.com/office/drawing/2014/main" id="{303DD23A-C912-BA48-B401-17BCF52EB27A}"/>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0519316" y="8534204"/>
            <a:ext cx="1209773" cy="1292038"/>
          </a:xfrm>
          <a:prstGeom prst="rect">
            <a:avLst/>
          </a:prstGeom>
        </p:spPr>
      </p:pic>
    </p:spTree>
    <p:extLst>
      <p:ext uri="{BB962C8B-B14F-4D97-AF65-F5344CB8AC3E}">
        <p14:creationId xmlns:p14="http://schemas.microsoft.com/office/powerpoint/2010/main" val="3095789441"/>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A49C823-85DE-5940-AF0D-190F8AC88B29}"/>
              </a:ext>
            </a:extLst>
          </p:cNvPr>
          <p:cNvPicPr>
            <a:picLocks noChangeAspect="1"/>
          </p:cNvPicPr>
          <p:nvPr/>
        </p:nvPicPr>
        <p:blipFill>
          <a:blip r:embed="rId3">
            <a:alphaModFix/>
          </a:blip>
          <a:stretch>
            <a:fillRect/>
          </a:stretch>
        </p:blipFill>
        <p:spPr>
          <a:xfrm>
            <a:off x="2074533" y="2471521"/>
            <a:ext cx="21240681" cy="11184299"/>
          </a:xfrm>
          <a:prstGeom prst="rect">
            <a:avLst/>
          </a:prstGeom>
        </p:spPr>
      </p:pic>
      <p:pic>
        <p:nvPicPr>
          <p:cNvPr id="14" name="Picture 13">
            <a:extLst>
              <a:ext uri="{FF2B5EF4-FFF2-40B4-BE49-F238E27FC236}">
                <a16:creationId xmlns:a16="http://schemas.microsoft.com/office/drawing/2014/main" id="{DC599DE8-FAE3-8D4B-8371-97D596F3BB2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053" y="-18148"/>
            <a:ext cx="24463163" cy="2805679"/>
          </a:xfrm>
          <a:prstGeom prst="rect">
            <a:avLst/>
          </a:prstGeom>
        </p:spPr>
      </p:pic>
      <p:sp>
        <p:nvSpPr>
          <p:cNvPr id="6" name="TextBox 5">
            <a:extLst>
              <a:ext uri="{FF2B5EF4-FFF2-40B4-BE49-F238E27FC236}">
                <a16:creationId xmlns:a16="http://schemas.microsoft.com/office/drawing/2014/main" id="{7EA9B250-85F9-DA46-AC9E-CEA251E0441F}"/>
              </a:ext>
            </a:extLst>
          </p:cNvPr>
          <p:cNvSpPr txBox="1"/>
          <p:nvPr/>
        </p:nvSpPr>
        <p:spPr>
          <a:xfrm>
            <a:off x="1619971" y="3869289"/>
            <a:ext cx="3017344" cy="5078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8580" tIns="68580" rIns="68580" bIns="68580" numCol="1" spcCol="38100" rtlCol="0" anchor="t">
            <a:spAutoFit/>
          </a:bodyPr>
          <a:lstStyle/>
          <a:p>
            <a:pPr algn="ctr"/>
            <a:r>
              <a:rPr lang="zh-CN" sz="2400" b="1">
                <a:solidFill>
                  <a:srgbClr val="0032A0"/>
                </a:solidFill>
                <a:latin typeface="Century Gothic" panose="020B0502020202020204" pitchFamily="34" charset="0"/>
                <a:ea typeface="SimSun" charset="0"/>
                <a:cs typeface="Century Gothic" charset="0"/>
              </a:rPr>
              <a:t>北美</a:t>
            </a:r>
          </a:p>
        </p:txBody>
      </p:sp>
      <p:sp>
        <p:nvSpPr>
          <p:cNvPr id="7" name="TextBox 6">
            <a:extLst>
              <a:ext uri="{FF2B5EF4-FFF2-40B4-BE49-F238E27FC236}">
                <a16:creationId xmlns:a16="http://schemas.microsoft.com/office/drawing/2014/main" id="{60AFA111-727B-1141-B4D0-E58C7F0C2208}"/>
              </a:ext>
            </a:extLst>
          </p:cNvPr>
          <p:cNvSpPr txBox="1"/>
          <p:nvPr/>
        </p:nvSpPr>
        <p:spPr>
          <a:xfrm>
            <a:off x="4591626" y="9286110"/>
            <a:ext cx="2415212" cy="5078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8580" tIns="68580" rIns="68580" bIns="68580" numCol="1" spcCol="38100" rtlCol="0" anchor="t">
            <a:spAutoFit/>
          </a:bodyPr>
          <a:lstStyle/>
          <a:p>
            <a:pPr algn="r"/>
            <a:r>
              <a:rPr lang="zh-CN" sz="2400" b="1">
                <a:solidFill>
                  <a:srgbClr val="00BDD4"/>
                </a:solidFill>
                <a:latin typeface="Century Gothic" panose="020B0502020202020204" pitchFamily="34" charset="0"/>
                <a:ea typeface="SimSun" charset="0"/>
                <a:cs typeface="Century Gothic" charset="0"/>
              </a:rPr>
              <a:t>拉丁美洲</a:t>
            </a:r>
          </a:p>
        </p:txBody>
      </p:sp>
      <p:sp>
        <p:nvSpPr>
          <p:cNvPr id="8" name="TextBox 7">
            <a:extLst>
              <a:ext uri="{FF2B5EF4-FFF2-40B4-BE49-F238E27FC236}">
                <a16:creationId xmlns:a16="http://schemas.microsoft.com/office/drawing/2014/main" id="{8650C875-4494-554D-8667-9D376A717A29}"/>
              </a:ext>
            </a:extLst>
          </p:cNvPr>
          <p:cNvSpPr txBox="1"/>
          <p:nvPr/>
        </p:nvSpPr>
        <p:spPr>
          <a:xfrm>
            <a:off x="8928053" y="6096253"/>
            <a:ext cx="2245609" cy="87716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8580" tIns="68580" rIns="68580" bIns="68580" numCol="1" spcCol="38100" rtlCol="0" anchor="t">
            <a:spAutoFit/>
          </a:bodyPr>
          <a:lstStyle/>
          <a:p>
            <a:pPr algn="ctr"/>
            <a:r>
              <a:rPr lang="zh-CN" sz="2400" b="1">
                <a:solidFill>
                  <a:srgbClr val="002E6D"/>
                </a:solidFill>
                <a:latin typeface="Century Gothic" panose="020B0502020202020204" pitchFamily="34" charset="0"/>
                <a:ea typeface="SimSun" charset="0"/>
                <a:cs typeface="Century Gothic" charset="0"/>
              </a:rPr>
              <a:t>欧洲及</a:t>
            </a:r>
          </a:p>
          <a:p>
            <a:pPr algn="ctr"/>
            <a:r>
              <a:rPr lang="zh-CN" sz="2400" b="1">
                <a:solidFill>
                  <a:srgbClr val="002E6D"/>
                </a:solidFill>
                <a:latin typeface="Century Gothic" panose="020B0502020202020204" pitchFamily="34" charset="0"/>
                <a:ea typeface="SimSun" charset="0"/>
                <a:cs typeface="Century Gothic" charset="0"/>
              </a:rPr>
              <a:t>中东</a:t>
            </a:r>
          </a:p>
        </p:txBody>
      </p:sp>
      <p:sp>
        <p:nvSpPr>
          <p:cNvPr id="2" name="Rectangle 1">
            <a:extLst>
              <a:ext uri="{FF2B5EF4-FFF2-40B4-BE49-F238E27FC236}">
                <a16:creationId xmlns:a16="http://schemas.microsoft.com/office/drawing/2014/main" id="{2717DC41-663A-8A43-B40B-3940256D1105}"/>
              </a:ext>
            </a:extLst>
          </p:cNvPr>
          <p:cNvSpPr/>
          <p:nvPr/>
        </p:nvSpPr>
        <p:spPr>
          <a:xfrm>
            <a:off x="12049157" y="6534835"/>
            <a:ext cx="288862" cy="646331"/>
          </a:xfrm>
          <a:prstGeom prst="rect">
            <a:avLst/>
          </a:prstGeom>
        </p:spPr>
        <p:txBody>
          <a:bodyPr wrap="none">
            <a:spAutoFit/>
          </a:bodyPr>
          <a:lstStyle/>
          <a:p>
            <a:r>
              <a:rPr lang="zh-CN"/>
              <a:t> </a:t>
            </a:r>
          </a:p>
        </p:txBody>
      </p:sp>
      <p:sp>
        <p:nvSpPr>
          <p:cNvPr id="3" name="Rectangle 2">
            <a:extLst>
              <a:ext uri="{FF2B5EF4-FFF2-40B4-BE49-F238E27FC236}">
                <a16:creationId xmlns:a16="http://schemas.microsoft.com/office/drawing/2014/main" id="{83EB4E66-00D8-054F-AFC8-A4E93985FA39}"/>
              </a:ext>
            </a:extLst>
          </p:cNvPr>
          <p:cNvSpPr/>
          <p:nvPr/>
        </p:nvSpPr>
        <p:spPr>
          <a:xfrm>
            <a:off x="12049157" y="6534835"/>
            <a:ext cx="288862" cy="646331"/>
          </a:xfrm>
          <a:prstGeom prst="rect">
            <a:avLst/>
          </a:prstGeom>
        </p:spPr>
        <p:txBody>
          <a:bodyPr wrap="none">
            <a:spAutoFit/>
          </a:bodyPr>
          <a:lstStyle/>
          <a:p>
            <a:r>
              <a:rPr lang="zh-CN"/>
              <a:t> </a:t>
            </a:r>
          </a:p>
        </p:txBody>
      </p:sp>
      <p:sp>
        <p:nvSpPr>
          <p:cNvPr id="5" name="Rectangle 4">
            <a:extLst>
              <a:ext uri="{FF2B5EF4-FFF2-40B4-BE49-F238E27FC236}">
                <a16:creationId xmlns:a16="http://schemas.microsoft.com/office/drawing/2014/main" id="{D7E52D05-A6ED-F544-A7C6-858A7E6B9DC6}"/>
              </a:ext>
            </a:extLst>
          </p:cNvPr>
          <p:cNvSpPr/>
          <p:nvPr/>
        </p:nvSpPr>
        <p:spPr>
          <a:xfrm>
            <a:off x="14300169" y="9286110"/>
            <a:ext cx="2218877" cy="830997"/>
          </a:xfrm>
          <a:prstGeom prst="rect">
            <a:avLst/>
          </a:prstGeom>
        </p:spPr>
        <p:txBody>
          <a:bodyPr wrap="none">
            <a:spAutoFit/>
          </a:bodyPr>
          <a:lstStyle/>
          <a:p>
            <a:pPr algn="ctr"/>
            <a:r>
              <a:rPr lang="zh-CN" sz="2400" b="1">
                <a:solidFill>
                  <a:srgbClr val="61B4E4"/>
                </a:solidFill>
                <a:latin typeface="Century Gothic" panose="020B0502020202020204" pitchFamily="34" charset="0"/>
                <a:ea typeface="SimSun" charset="0"/>
                <a:cs typeface="Century Gothic" charset="0"/>
              </a:rPr>
              <a:t>亚太区</a:t>
            </a:r>
          </a:p>
          <a:p>
            <a:pPr algn="ctr"/>
            <a:r>
              <a:rPr lang="zh-CN" sz="2400" b="1">
                <a:solidFill>
                  <a:srgbClr val="61B4E4"/>
                </a:solidFill>
                <a:latin typeface="Century Gothic" panose="020B0502020202020204" pitchFamily="34" charset="0"/>
                <a:ea typeface="SimSun" charset="0"/>
                <a:cs typeface="Century Gothic" charset="0"/>
              </a:rPr>
              <a:t>和非洲</a:t>
            </a:r>
          </a:p>
        </p:txBody>
      </p:sp>
      <p:sp>
        <p:nvSpPr>
          <p:cNvPr id="10" name="Rectangle 9">
            <a:extLst>
              <a:ext uri="{FF2B5EF4-FFF2-40B4-BE49-F238E27FC236}">
                <a16:creationId xmlns:a16="http://schemas.microsoft.com/office/drawing/2014/main" id="{A4227B2D-5086-4443-84F9-93517872719C}"/>
              </a:ext>
            </a:extLst>
          </p:cNvPr>
          <p:cNvSpPr/>
          <p:nvPr/>
        </p:nvSpPr>
        <p:spPr>
          <a:xfrm>
            <a:off x="18182064" y="8063671"/>
            <a:ext cx="2275145" cy="830997"/>
          </a:xfrm>
          <a:prstGeom prst="rect">
            <a:avLst/>
          </a:prstGeom>
        </p:spPr>
        <p:txBody>
          <a:bodyPr wrap="square">
            <a:spAutoFit/>
          </a:bodyPr>
          <a:lstStyle/>
          <a:p>
            <a:pPr algn="ctr"/>
            <a:r>
              <a:rPr lang="zh-CN" sz="2400" b="1">
                <a:solidFill>
                  <a:srgbClr val="1BA9A0"/>
                </a:solidFill>
                <a:latin typeface="Century Gothic" panose="020B0502020202020204" pitchFamily="34" charset="0"/>
                <a:ea typeface="SimSun" charset="0"/>
                <a:cs typeface="Century Gothic" charset="0"/>
              </a:rPr>
              <a:t>大</a:t>
            </a:r>
          </a:p>
          <a:p>
            <a:pPr algn="ctr"/>
            <a:r>
              <a:rPr lang="zh-CN" sz="2400" b="1">
                <a:solidFill>
                  <a:srgbClr val="1BA9A0"/>
                </a:solidFill>
                <a:latin typeface="Century Gothic" panose="020B0502020202020204" pitchFamily="34" charset="0"/>
                <a:ea typeface="SimSun" charset="0"/>
                <a:cs typeface="Century Gothic" charset="0"/>
              </a:rPr>
              <a:t>中华区</a:t>
            </a:r>
          </a:p>
        </p:txBody>
      </p:sp>
      <p:sp>
        <p:nvSpPr>
          <p:cNvPr id="4" name="Rectangle 3">
            <a:extLst>
              <a:ext uri="{FF2B5EF4-FFF2-40B4-BE49-F238E27FC236}">
                <a16:creationId xmlns:a16="http://schemas.microsoft.com/office/drawing/2014/main" id="{5AFDEEB0-1851-C34C-B24D-C735042B5D68}"/>
              </a:ext>
            </a:extLst>
          </p:cNvPr>
          <p:cNvSpPr/>
          <p:nvPr/>
        </p:nvSpPr>
        <p:spPr>
          <a:xfrm>
            <a:off x="12049157" y="6534835"/>
            <a:ext cx="288862" cy="646331"/>
          </a:xfrm>
          <a:prstGeom prst="rect">
            <a:avLst/>
          </a:prstGeom>
        </p:spPr>
        <p:txBody>
          <a:bodyPr wrap="none">
            <a:spAutoFit/>
          </a:bodyPr>
          <a:lstStyle/>
          <a:p>
            <a:r>
              <a:rPr lang="zh-CN"/>
              <a:t> </a:t>
            </a:r>
          </a:p>
        </p:txBody>
      </p:sp>
      <p:sp>
        <p:nvSpPr>
          <p:cNvPr id="15" name="Rectangle 14">
            <a:extLst>
              <a:ext uri="{FF2B5EF4-FFF2-40B4-BE49-F238E27FC236}">
                <a16:creationId xmlns:a16="http://schemas.microsoft.com/office/drawing/2014/main" id="{1B0B69D1-8B01-7E4B-9132-8824230D8EDA}"/>
              </a:ext>
            </a:extLst>
          </p:cNvPr>
          <p:cNvSpPr/>
          <p:nvPr/>
        </p:nvSpPr>
        <p:spPr>
          <a:xfrm>
            <a:off x="12049157" y="6534835"/>
            <a:ext cx="288862" cy="646331"/>
          </a:xfrm>
          <a:prstGeom prst="rect">
            <a:avLst/>
          </a:prstGeom>
        </p:spPr>
        <p:txBody>
          <a:bodyPr wrap="none">
            <a:spAutoFit/>
          </a:bodyPr>
          <a:lstStyle/>
          <a:p>
            <a:r>
              <a:rPr lang="zh-CN"/>
              <a:t> </a:t>
            </a:r>
          </a:p>
        </p:txBody>
      </p:sp>
      <p:sp>
        <p:nvSpPr>
          <p:cNvPr id="11" name="Rectangle 10">
            <a:extLst>
              <a:ext uri="{FF2B5EF4-FFF2-40B4-BE49-F238E27FC236}">
                <a16:creationId xmlns:a16="http://schemas.microsoft.com/office/drawing/2014/main" id="{77E051AE-64AA-5D4D-8DBA-11035386E734}"/>
              </a:ext>
            </a:extLst>
          </p:cNvPr>
          <p:cNvSpPr/>
          <p:nvPr/>
        </p:nvSpPr>
        <p:spPr>
          <a:xfrm>
            <a:off x="12049157" y="6534835"/>
            <a:ext cx="288862" cy="646331"/>
          </a:xfrm>
          <a:prstGeom prst="rect">
            <a:avLst/>
          </a:prstGeom>
        </p:spPr>
        <p:txBody>
          <a:bodyPr wrap="none">
            <a:spAutoFit/>
          </a:bodyPr>
          <a:lstStyle/>
          <a:p>
            <a:r>
              <a:rPr lang="zh-CN"/>
              <a:t> </a:t>
            </a:r>
          </a:p>
        </p:txBody>
      </p:sp>
      <p:sp>
        <p:nvSpPr>
          <p:cNvPr id="12" name="Rectangle 11">
            <a:extLst>
              <a:ext uri="{FF2B5EF4-FFF2-40B4-BE49-F238E27FC236}">
                <a16:creationId xmlns:a16="http://schemas.microsoft.com/office/drawing/2014/main" id="{71FD6D28-CD27-FD44-9966-778D8E6B3498}"/>
              </a:ext>
            </a:extLst>
          </p:cNvPr>
          <p:cNvSpPr/>
          <p:nvPr/>
        </p:nvSpPr>
        <p:spPr>
          <a:xfrm>
            <a:off x="12049157" y="6534835"/>
            <a:ext cx="288862" cy="646331"/>
          </a:xfrm>
          <a:prstGeom prst="rect">
            <a:avLst/>
          </a:prstGeom>
        </p:spPr>
        <p:txBody>
          <a:bodyPr wrap="none">
            <a:spAutoFit/>
          </a:bodyPr>
          <a:lstStyle/>
          <a:p>
            <a:r>
              <a:rPr lang="zh-CN"/>
              <a:t> </a:t>
            </a:r>
          </a:p>
        </p:txBody>
      </p:sp>
      <p:sp>
        <p:nvSpPr>
          <p:cNvPr id="19" name="TextBox 18">
            <a:extLst>
              <a:ext uri="{FF2B5EF4-FFF2-40B4-BE49-F238E27FC236}">
                <a16:creationId xmlns:a16="http://schemas.microsoft.com/office/drawing/2014/main" id="{CBBF4058-140F-0A49-8D32-388D5B66A102}"/>
              </a:ext>
            </a:extLst>
          </p:cNvPr>
          <p:cNvSpPr txBox="1"/>
          <p:nvPr/>
        </p:nvSpPr>
        <p:spPr>
          <a:xfrm>
            <a:off x="4637314" y="249183"/>
            <a:ext cx="19749859" cy="2123658"/>
          </a:xfrm>
          <a:prstGeom prst="rect">
            <a:avLst/>
          </a:prstGeom>
          <a:noFill/>
        </p:spPr>
        <p:txBody>
          <a:bodyPr wrap="square" rtlCol="0" anchor="ctr">
            <a:spAutoFit/>
          </a:bodyPr>
          <a:lstStyle/>
          <a:p>
            <a:pPr algn="ctr" defTabSz="1828617">
              <a:defRPr/>
            </a:pPr>
            <a:r>
              <a:rPr lang="zh-CN" sz="4400" b="1" dirty="0">
                <a:solidFill>
                  <a:schemeClr val="bg1"/>
                </a:solidFill>
                <a:latin typeface="Century Gothic" charset="0"/>
                <a:ea typeface="SimSun" charset="0"/>
                <a:cs typeface="Century Gothic" charset="0"/>
              </a:rPr>
              <a:t>奔向红宝石全球促销</a:t>
            </a:r>
          </a:p>
          <a:p>
            <a:pPr algn="ctr" defTabSz="1828617">
              <a:defRPr/>
            </a:pPr>
            <a:r>
              <a:rPr lang="zh-CN" sz="4400" dirty="0">
                <a:solidFill>
                  <a:schemeClr val="bg1"/>
                </a:solidFill>
                <a:latin typeface="Century Gothic" charset="0"/>
                <a:ea typeface="SimSun" charset="0"/>
                <a:cs typeface="Century Gothic" charset="0"/>
              </a:rPr>
              <a:t>2020年12月31日，美东时间晚上11:59至</a:t>
            </a:r>
            <a:br>
              <a:rPr lang="en-US" altLang="zh-CN" sz="4400" dirty="0">
                <a:solidFill>
                  <a:schemeClr val="bg1"/>
                </a:solidFill>
                <a:latin typeface="Century Gothic" charset="0"/>
                <a:ea typeface="SimSun" charset="0"/>
                <a:cs typeface="Century Gothic" charset="0"/>
              </a:rPr>
            </a:br>
            <a:r>
              <a:rPr lang="zh-CN" sz="4400" dirty="0">
                <a:solidFill>
                  <a:schemeClr val="bg1"/>
                </a:solidFill>
                <a:latin typeface="Century Gothic" charset="0"/>
                <a:ea typeface="SimSun" charset="0"/>
                <a:cs typeface="Century Gothic" charset="0"/>
              </a:rPr>
              <a:t>2021年2月28日，美东时间晚上11:59</a:t>
            </a:r>
          </a:p>
        </p:txBody>
      </p:sp>
      <p:pic>
        <p:nvPicPr>
          <p:cNvPr id="32" name="Graphic 31">
            <a:extLst>
              <a:ext uri="{FF2B5EF4-FFF2-40B4-BE49-F238E27FC236}">
                <a16:creationId xmlns:a16="http://schemas.microsoft.com/office/drawing/2014/main" id="{8E12B958-954F-EA4B-AA76-48067CB938DB}"/>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2662851" y="12546800"/>
            <a:ext cx="1155380" cy="821038"/>
          </a:xfrm>
          <a:prstGeom prst="rect">
            <a:avLst/>
          </a:prstGeom>
        </p:spPr>
      </p:pic>
      <p:sp>
        <p:nvSpPr>
          <p:cNvPr id="18" name="TextBox 17">
            <a:extLst>
              <a:ext uri="{FF2B5EF4-FFF2-40B4-BE49-F238E27FC236}">
                <a16:creationId xmlns:a16="http://schemas.microsoft.com/office/drawing/2014/main" id="{9E758D4D-C93A-42F6-AF41-41237CEDDBA9}"/>
              </a:ext>
            </a:extLst>
          </p:cNvPr>
          <p:cNvSpPr txBox="1"/>
          <p:nvPr/>
        </p:nvSpPr>
        <p:spPr>
          <a:xfrm>
            <a:off x="0" y="12834161"/>
            <a:ext cx="24387173" cy="553998"/>
          </a:xfrm>
          <a:prstGeom prst="rect">
            <a:avLst/>
          </a:prstGeom>
          <a:noFill/>
        </p:spPr>
        <p:txBody>
          <a:bodyPr wrap="square" rtlCol="0" anchor="ctr">
            <a:spAutoFit/>
          </a:bodyPr>
          <a:lstStyle/>
          <a:p>
            <a:pPr algn="ctr" defTabSz="1828800">
              <a:defRPr/>
            </a:pPr>
            <a:r>
              <a:rPr lang="zh-CN" sz="3000">
                <a:solidFill>
                  <a:srgbClr val="D10007"/>
                </a:solidFill>
                <a:latin typeface="Century Gothic" charset="0"/>
                <a:ea typeface="SimSun" charset="0"/>
                <a:cs typeface="Century Gothic" charset="0"/>
              </a:rPr>
              <a:t>2021年1月和2月</a:t>
            </a:r>
          </a:p>
        </p:txBody>
      </p:sp>
      <p:sp>
        <p:nvSpPr>
          <p:cNvPr id="27" name="TextBox 26">
            <a:extLst>
              <a:ext uri="{FF2B5EF4-FFF2-40B4-BE49-F238E27FC236}">
                <a16:creationId xmlns:a16="http://schemas.microsoft.com/office/drawing/2014/main" id="{41460E0A-1E1D-4092-A6E1-4F64FE8DA576}"/>
              </a:ext>
            </a:extLst>
          </p:cNvPr>
          <p:cNvSpPr txBox="1"/>
          <p:nvPr/>
        </p:nvSpPr>
        <p:spPr>
          <a:xfrm>
            <a:off x="7805248" y="9241814"/>
            <a:ext cx="2415212" cy="5078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8580" tIns="68580" rIns="68580" bIns="68580" numCol="1" spcCol="38100" rtlCol="0" anchor="t">
            <a:spAutoFit/>
          </a:bodyPr>
          <a:lstStyle/>
          <a:p>
            <a:pPr algn="r"/>
            <a:r>
              <a:rPr lang="zh-CN" sz="2400" b="1">
                <a:solidFill>
                  <a:srgbClr val="00BDD4"/>
                </a:solidFill>
                <a:latin typeface="Century Gothic" panose="020B0502020202020204" pitchFamily="34" charset="0"/>
                <a:ea typeface="SimSun" charset="0"/>
                <a:cs typeface="Century Gothic" charset="0"/>
              </a:rPr>
              <a:t>巴西</a:t>
            </a:r>
          </a:p>
        </p:txBody>
      </p:sp>
      <p:sp>
        <p:nvSpPr>
          <p:cNvPr id="28" name="TextBox 27">
            <a:extLst>
              <a:ext uri="{FF2B5EF4-FFF2-40B4-BE49-F238E27FC236}">
                <a16:creationId xmlns:a16="http://schemas.microsoft.com/office/drawing/2014/main" id="{FD59356A-F68F-4876-8C89-6FCBB53DEA0A}"/>
              </a:ext>
            </a:extLst>
          </p:cNvPr>
          <p:cNvSpPr txBox="1"/>
          <p:nvPr/>
        </p:nvSpPr>
        <p:spPr>
          <a:xfrm>
            <a:off x="7464038" y="11907121"/>
            <a:ext cx="2415212" cy="5078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8580" tIns="68580" rIns="68580" bIns="68580" numCol="1" spcCol="38100" rtlCol="0" anchor="t">
            <a:spAutoFit/>
          </a:bodyPr>
          <a:lstStyle/>
          <a:p>
            <a:pPr algn="r"/>
            <a:r>
              <a:rPr lang="zh-CN" sz="2400" b="1">
                <a:solidFill>
                  <a:srgbClr val="00BDD4"/>
                </a:solidFill>
                <a:latin typeface="Century Gothic" panose="020B0502020202020204" pitchFamily="34" charset="0"/>
                <a:ea typeface="SimSun" charset="0"/>
                <a:cs typeface="Century Gothic" charset="0"/>
              </a:rPr>
              <a:t>阿根廷</a:t>
            </a:r>
          </a:p>
        </p:txBody>
      </p:sp>
      <p:sp>
        <p:nvSpPr>
          <p:cNvPr id="26" name="Rectangle 25">
            <a:extLst>
              <a:ext uri="{FF2B5EF4-FFF2-40B4-BE49-F238E27FC236}">
                <a16:creationId xmlns:a16="http://schemas.microsoft.com/office/drawing/2014/main" id="{698D1A4F-3CB0-924A-9538-CE472C487557}"/>
              </a:ext>
            </a:extLst>
          </p:cNvPr>
          <p:cNvSpPr/>
          <p:nvPr/>
        </p:nvSpPr>
        <p:spPr>
          <a:xfrm>
            <a:off x="19030774" y="7089180"/>
            <a:ext cx="2275145" cy="461665"/>
          </a:xfrm>
          <a:prstGeom prst="rect">
            <a:avLst/>
          </a:prstGeom>
        </p:spPr>
        <p:txBody>
          <a:bodyPr wrap="square">
            <a:spAutoFit/>
          </a:bodyPr>
          <a:lstStyle/>
          <a:p>
            <a:pPr algn="ctr"/>
            <a:r>
              <a:rPr lang="zh-CN" sz="2400" b="1">
                <a:solidFill>
                  <a:srgbClr val="1BA9A0"/>
                </a:solidFill>
                <a:latin typeface="Century Gothic" panose="020B0502020202020204" pitchFamily="34" charset="0"/>
                <a:ea typeface="SimSun" charset="0"/>
                <a:cs typeface="Century Gothic" charset="0"/>
              </a:rPr>
              <a:t>日本</a:t>
            </a:r>
          </a:p>
        </p:txBody>
      </p:sp>
      <p:pic>
        <p:nvPicPr>
          <p:cNvPr id="34" name="Picture 33">
            <a:extLst>
              <a:ext uri="{FF2B5EF4-FFF2-40B4-BE49-F238E27FC236}">
                <a16:creationId xmlns:a16="http://schemas.microsoft.com/office/drawing/2014/main" id="{9E72892B-E786-B149-9BF8-DC2218CD70F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0505" y="617789"/>
            <a:ext cx="4566721" cy="1594011"/>
          </a:xfrm>
          <a:prstGeom prst="rect">
            <a:avLst/>
          </a:prstGeom>
        </p:spPr>
      </p:pic>
    </p:spTree>
    <p:extLst>
      <p:ext uri="{BB962C8B-B14F-4D97-AF65-F5344CB8AC3E}">
        <p14:creationId xmlns:p14="http://schemas.microsoft.com/office/powerpoint/2010/main" val="3572076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ED2CA800-F3CD-FB49-AAAD-3EB5FD2FB219}"/>
              </a:ext>
            </a:extLst>
          </p:cNvPr>
          <p:cNvGraphicFramePr>
            <a:graphicFrameLocks noGrp="1"/>
          </p:cNvGraphicFramePr>
          <p:nvPr>
            <p:extLst>
              <p:ext uri="{D42A27DB-BD31-4B8C-83A1-F6EECF244321}">
                <p14:modId xmlns:p14="http://schemas.microsoft.com/office/powerpoint/2010/main" val="752843880"/>
              </p:ext>
            </p:extLst>
          </p:nvPr>
        </p:nvGraphicFramePr>
        <p:xfrm>
          <a:off x="771744" y="761057"/>
          <a:ext cx="22498159" cy="10621644"/>
        </p:xfrm>
        <a:graphic>
          <a:graphicData uri="http://schemas.openxmlformats.org/drawingml/2006/table">
            <a:tbl>
              <a:tblPr>
                <a:effectLst/>
              </a:tblPr>
              <a:tblGrid>
                <a:gridCol w="7714680">
                  <a:extLst>
                    <a:ext uri="{9D8B030D-6E8A-4147-A177-3AD203B41FA5}">
                      <a16:colId xmlns:a16="http://schemas.microsoft.com/office/drawing/2014/main" val="20000"/>
                    </a:ext>
                  </a:extLst>
                </a:gridCol>
                <a:gridCol w="5310571">
                  <a:extLst>
                    <a:ext uri="{9D8B030D-6E8A-4147-A177-3AD203B41FA5}">
                      <a16:colId xmlns:a16="http://schemas.microsoft.com/office/drawing/2014/main" val="20001"/>
                    </a:ext>
                  </a:extLst>
                </a:gridCol>
                <a:gridCol w="2152933">
                  <a:extLst>
                    <a:ext uri="{9D8B030D-6E8A-4147-A177-3AD203B41FA5}">
                      <a16:colId xmlns:a16="http://schemas.microsoft.com/office/drawing/2014/main" val="20002"/>
                    </a:ext>
                  </a:extLst>
                </a:gridCol>
                <a:gridCol w="2422051">
                  <a:extLst>
                    <a:ext uri="{9D8B030D-6E8A-4147-A177-3AD203B41FA5}">
                      <a16:colId xmlns:a16="http://schemas.microsoft.com/office/drawing/2014/main" val="20003"/>
                    </a:ext>
                  </a:extLst>
                </a:gridCol>
                <a:gridCol w="4897924">
                  <a:extLst>
                    <a:ext uri="{9D8B030D-6E8A-4147-A177-3AD203B41FA5}">
                      <a16:colId xmlns:a16="http://schemas.microsoft.com/office/drawing/2014/main" val="20004"/>
                    </a:ext>
                  </a:extLst>
                </a:gridCol>
              </a:tblGrid>
              <a:tr h="1530653">
                <a:tc>
                  <a:txBody>
                    <a:bodyPr/>
                    <a:lstStyle/>
                    <a:p>
                      <a:pPr algn="ctr"/>
                      <a:r>
                        <a:rPr lang="zh-CN" sz="2400" b="1" dirty="0">
                          <a:solidFill>
                            <a:schemeClr val="bg1"/>
                          </a:solidFill>
                          <a:latin typeface="Century Gothic" charset="0"/>
                          <a:ea typeface="SimSun" charset="0"/>
                          <a:cs typeface="Century Gothic" charset="0"/>
                        </a:rPr>
                        <a:t>“支付”级别</a:t>
                      </a:r>
                    </a:p>
                    <a:p>
                      <a:pPr algn="ctr"/>
                      <a:r>
                        <a:rPr lang="zh-CN" sz="1800" b="0" dirty="0">
                          <a:solidFill>
                            <a:schemeClr val="bg1"/>
                          </a:solidFill>
                          <a:latin typeface="Century Gothic" charset="0"/>
                          <a:ea typeface="SimSun" charset="0"/>
                          <a:cs typeface="Century Gothic" charset="0"/>
                        </a:rPr>
                        <a:t>不管您的最高级别为何，您可以 </a:t>
                      </a:r>
                    </a:p>
                    <a:p>
                      <a:pPr algn="ctr"/>
                      <a:r>
                        <a:rPr lang="zh-CN" sz="1800" b="0" dirty="0">
                          <a:solidFill>
                            <a:schemeClr val="bg1"/>
                          </a:solidFill>
                          <a:latin typeface="Century Gothic" charset="0"/>
                          <a:ea typeface="SimSun" charset="0"/>
                          <a:cs typeface="Century Gothic" charset="0"/>
                        </a:rPr>
                        <a:t>当前被支付，或您的“支付”级别为基础来开始</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D10007"/>
                    </a:solidFill>
                  </a:tcPr>
                </a:tc>
                <a:tc>
                  <a:txBody>
                    <a:bodyPr/>
                    <a:lstStyle/>
                    <a:p>
                      <a:pPr algn="ctr"/>
                      <a:r>
                        <a:rPr lang="zh-CN" sz="2400" b="1">
                          <a:solidFill>
                            <a:schemeClr val="bg1"/>
                          </a:solidFill>
                          <a:latin typeface="Century Gothic" charset="0"/>
                          <a:ea typeface="SimSun" charset="0"/>
                          <a:cs typeface="Century Gothic" charset="0"/>
                        </a:rPr>
                        <a:t>每月时间表以 </a:t>
                      </a:r>
                    </a:p>
                    <a:p>
                      <a:pPr algn="ctr"/>
                      <a:r>
                        <a:rPr lang="zh-CN" sz="2400" b="1">
                          <a:solidFill>
                            <a:schemeClr val="bg1"/>
                          </a:solidFill>
                          <a:latin typeface="Century Gothic" charset="0"/>
                          <a:ea typeface="SimSun" charset="0"/>
                          <a:cs typeface="Century Gothic" charset="0"/>
                        </a:rPr>
                        <a:t>达到2021年奖金</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D10007"/>
                    </a:solidFill>
                  </a:tcPr>
                </a:tc>
                <a:tc>
                  <a:txBody>
                    <a:bodyPr/>
                    <a:lstStyle/>
                    <a:p>
                      <a:pPr algn="ctr"/>
                      <a:r>
                        <a:rPr lang="zh-CN" sz="2400" b="1">
                          <a:solidFill>
                            <a:schemeClr val="bg1"/>
                          </a:solidFill>
                          <a:latin typeface="Century Gothic" charset="0"/>
                          <a:ea typeface="SimSun" charset="0"/>
                          <a:cs typeface="Century Gothic" charset="0"/>
                        </a:rPr>
                        <a:t>累积 </a:t>
                      </a:r>
                    </a:p>
                    <a:p>
                      <a:pPr algn="ctr"/>
                      <a:r>
                        <a:rPr lang="zh-CN" sz="2400" b="1">
                          <a:solidFill>
                            <a:schemeClr val="bg1"/>
                          </a:solidFill>
                          <a:latin typeface="Century Gothic" charset="0"/>
                          <a:ea typeface="SimSun" charset="0"/>
                          <a:cs typeface="Century Gothic" charset="0"/>
                        </a:rPr>
                        <a:t>新个人团队积分 </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D10007"/>
                    </a:solidFill>
                  </a:tcPr>
                </a:tc>
                <a:tc>
                  <a:txBody>
                    <a:bodyPr/>
                    <a:lstStyle/>
                    <a:p>
                      <a:pPr algn="ctr"/>
                      <a:r>
                        <a:rPr lang="zh-CN" sz="2400" b="1">
                          <a:solidFill>
                            <a:schemeClr val="bg1"/>
                          </a:solidFill>
                          <a:latin typeface="Century Gothic" charset="0"/>
                          <a:ea typeface="SimSun" charset="0"/>
                          <a:cs typeface="Century Gothic" charset="0"/>
                        </a:rPr>
                        <a:t>新级别的完整分红  </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D10007"/>
                    </a:solidFill>
                  </a:tcPr>
                </a:tc>
                <a:tc>
                  <a:txBody>
                    <a:bodyPr/>
                    <a:lstStyle/>
                    <a:p>
                      <a:pPr algn="ctr"/>
                      <a:r>
                        <a:rPr lang="zh-CN" sz="2400" b="1">
                          <a:solidFill>
                            <a:schemeClr val="bg1"/>
                          </a:solidFill>
                          <a:latin typeface="Century Gothic" charset="0"/>
                          <a:ea typeface="SimSun" charset="0"/>
                          <a:cs typeface="Century Gothic" charset="0"/>
                        </a:rPr>
                        <a:t>重新取得级别资格获</a:t>
                      </a:r>
                      <a:br>
                        <a:rPr lang="zh-CN" sz="2400" b="1">
                          <a:solidFill>
                            <a:schemeClr val="bg1"/>
                          </a:solidFill>
                          <a:latin typeface="Century Gothic" charset="0"/>
                          <a:ea typeface="SimSun" charset="0"/>
                          <a:cs typeface="Century Gothic" charset="0"/>
                        </a:rPr>
                      </a:br>
                      <a:r>
                        <a:rPr lang="zh-CN" sz="2400" b="1">
                          <a:solidFill>
                            <a:schemeClr val="bg1"/>
                          </a:solidFill>
                          <a:latin typeface="Century Gothic" charset="0"/>
                          <a:ea typeface="SimSun" charset="0"/>
                          <a:cs typeface="Century Gothic" charset="0"/>
                        </a:rPr>
                        <a:t>部分分红 </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D10007"/>
                    </a:solidFill>
                  </a:tcPr>
                </a:tc>
                <a:extLst>
                  <a:ext uri="{0D108BD9-81ED-4DB2-BD59-A6C34878D82A}">
                    <a16:rowId xmlns:a16="http://schemas.microsoft.com/office/drawing/2014/main" val="10000"/>
                  </a:ext>
                </a:extLst>
              </a:tr>
              <a:tr h="855624">
                <a:tc>
                  <a:txBody>
                    <a:bodyPr/>
                    <a:lstStyle/>
                    <a:p>
                      <a:pPr marL="0" algn="ctr" defTabSz="1828800" rtl="0" eaLnBrk="1" latinLnBrk="0" hangingPunct="1"/>
                      <a:r>
                        <a:rPr lang="zh-CN" altLang="en-US" sz="2400" b="1" dirty="0">
                          <a:solidFill>
                            <a:schemeClr val="tx1">
                              <a:lumMod val="50000"/>
                              <a:lumOff val="50000"/>
                            </a:schemeClr>
                          </a:solidFill>
                          <a:latin typeface="Century Gothic" charset="0"/>
                          <a:ea typeface="SimSun" charset="0"/>
                          <a:cs typeface="Century Gothic" charset="0"/>
                        </a:rPr>
                        <a:t>合格</a:t>
                      </a:r>
                      <a:r>
                        <a:rPr lang="zh-CN" sz="2400" b="1" dirty="0">
                          <a:solidFill>
                            <a:schemeClr val="tx1">
                              <a:lumMod val="50000"/>
                              <a:lumOff val="50000"/>
                            </a:schemeClr>
                          </a:solidFill>
                          <a:latin typeface="Century Gothic" charset="0"/>
                          <a:ea typeface="SimSun" charset="0"/>
                          <a:cs typeface="Century Gothic" charset="0"/>
                        </a:rPr>
                        <a:t>经销商级别</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noFill/>
                  </a:tcPr>
                </a:tc>
                <a:tc>
                  <a:txBody>
                    <a:bodyPr/>
                    <a:lstStyle/>
                    <a:p>
                      <a:pPr algn="ctr"/>
                      <a:r>
                        <a:rPr lang="zh-CN" sz="2400">
                          <a:solidFill>
                            <a:schemeClr val="tx1">
                              <a:lumMod val="50000"/>
                              <a:lumOff val="50000"/>
                            </a:schemeClr>
                          </a:solidFill>
                          <a:latin typeface="Century Gothic" charset="0"/>
                          <a:ea typeface="SimSun" charset="0"/>
                          <a:cs typeface="Century Gothic" charset="0"/>
                        </a:rPr>
                        <a:t>1月和2月</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noFill/>
                  </a:tcPr>
                </a:tc>
                <a:tc>
                  <a:txBody>
                    <a:bodyPr/>
                    <a:lstStyle/>
                    <a:p>
                      <a:pPr algn="ctr"/>
                      <a:r>
                        <a:rPr lang="zh-CN" sz="2400" dirty="0">
                          <a:solidFill>
                            <a:schemeClr val="tx1">
                              <a:lumMod val="50000"/>
                              <a:lumOff val="50000"/>
                            </a:schemeClr>
                          </a:solidFill>
                          <a:latin typeface="Century Gothic" charset="0"/>
                          <a:ea typeface="SimSun" charset="0"/>
                          <a:cs typeface="Century Gothic" charset="0"/>
                        </a:rPr>
                        <a:t>250</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noFill/>
                  </a:tcPr>
                </a:tc>
                <a:tc>
                  <a:txBody>
                    <a:bodyPr/>
                    <a:lstStyle/>
                    <a:p>
                      <a:pPr algn="ctr"/>
                      <a:r>
                        <a:rPr lang="zh-CN" sz="2400" b="1">
                          <a:solidFill>
                            <a:schemeClr val="tx1">
                              <a:lumMod val="50000"/>
                              <a:lumOff val="50000"/>
                            </a:schemeClr>
                          </a:solidFill>
                          <a:latin typeface="Century Gothic" charset="0"/>
                          <a:ea typeface="SimSun" charset="0"/>
                          <a:cs typeface="Century Gothic" charset="0"/>
                        </a:rPr>
                        <a:t>$75美元</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noFill/>
                  </a:tcPr>
                </a:tc>
                <a:tc>
                  <a:txBody>
                    <a:bodyPr/>
                    <a:lstStyle/>
                    <a:p>
                      <a:pPr algn="ctr"/>
                      <a:r>
                        <a:rPr lang="zh-CN" sz="2400">
                          <a:solidFill>
                            <a:schemeClr val="tx1">
                              <a:lumMod val="50000"/>
                              <a:lumOff val="50000"/>
                            </a:schemeClr>
                          </a:solidFill>
                          <a:latin typeface="Century Gothic" charset="0"/>
                          <a:ea typeface="SimSun" charset="0"/>
                          <a:cs typeface="Century Gothic" charset="0"/>
                        </a:rPr>
                        <a:t>完整分红 </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9"/>
                  </a:ext>
                </a:extLst>
              </a:tr>
              <a:tr h="1176481">
                <a:tc>
                  <a:txBody>
                    <a:bodyPr/>
                    <a:lstStyle/>
                    <a:p>
                      <a:pPr algn="ctr"/>
                      <a:r>
                        <a:rPr lang="zh-CN" sz="2400" b="1" dirty="0">
                          <a:solidFill>
                            <a:schemeClr val="tx1">
                              <a:lumMod val="50000"/>
                              <a:lumOff val="50000"/>
                            </a:schemeClr>
                          </a:solidFill>
                          <a:latin typeface="Century Gothic" charset="0"/>
                          <a:ea typeface="SimSun" charset="0"/>
                          <a:cs typeface="Century Gothic" charset="0"/>
                        </a:rPr>
                        <a:t>翡翠级经销商</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noFill/>
                  </a:tcPr>
                </a:tc>
                <a:tc>
                  <a:txBody>
                    <a:bodyPr/>
                    <a:lstStyle/>
                    <a:p>
                      <a:pPr algn="ctr"/>
                      <a:r>
                        <a:rPr lang="zh-CN" sz="2400">
                          <a:solidFill>
                            <a:schemeClr val="tx1">
                              <a:lumMod val="50000"/>
                              <a:lumOff val="50000"/>
                            </a:schemeClr>
                          </a:solidFill>
                          <a:latin typeface="Century Gothic" charset="0"/>
                          <a:ea typeface="SimSun" charset="0"/>
                          <a:cs typeface="Century Gothic" charset="0"/>
                        </a:rPr>
                        <a:t>1月和2月</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noFill/>
                  </a:tcPr>
                </a:tc>
                <a:tc>
                  <a:txBody>
                    <a:bodyPr/>
                    <a:lstStyle/>
                    <a:p>
                      <a:pPr algn="ctr"/>
                      <a:r>
                        <a:rPr lang="zh-CN" sz="2400" dirty="0">
                          <a:solidFill>
                            <a:schemeClr val="tx1">
                              <a:lumMod val="50000"/>
                              <a:lumOff val="50000"/>
                            </a:schemeClr>
                          </a:solidFill>
                          <a:latin typeface="Century Gothic" charset="0"/>
                          <a:ea typeface="SimSun" charset="0"/>
                          <a:cs typeface="Century Gothic" charset="0"/>
                        </a:rPr>
                        <a:t>750</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noFill/>
                  </a:tcPr>
                </a:tc>
                <a:tc>
                  <a:txBody>
                    <a:bodyPr/>
                    <a:lstStyle/>
                    <a:p>
                      <a:pPr algn="ctr"/>
                      <a:r>
                        <a:rPr lang="zh-CN" sz="2400" b="1">
                          <a:solidFill>
                            <a:schemeClr val="tx1">
                              <a:lumMod val="50000"/>
                              <a:lumOff val="50000"/>
                            </a:schemeClr>
                          </a:solidFill>
                          <a:latin typeface="Century Gothic" charset="0"/>
                          <a:ea typeface="SimSun" charset="0"/>
                          <a:cs typeface="Century Gothic" charset="0"/>
                        </a:rPr>
                        <a:t>$200美元 </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noFill/>
                  </a:tcPr>
                </a:tc>
                <a:tc>
                  <a:txBody>
                    <a:bodyPr/>
                    <a:lstStyle/>
                    <a:p>
                      <a:pPr algn="ctr"/>
                      <a:r>
                        <a:rPr lang="zh-CN" sz="2400">
                          <a:solidFill>
                            <a:schemeClr val="tx1">
                              <a:lumMod val="50000"/>
                              <a:lumOff val="50000"/>
                            </a:schemeClr>
                          </a:solidFill>
                          <a:latin typeface="Century Gothic" charset="0"/>
                          <a:ea typeface="SimSun" charset="0"/>
                          <a:cs typeface="Century Gothic" charset="0"/>
                        </a:rPr>
                        <a:t>完整分红 </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r h="1176481">
                <a:tc>
                  <a:txBody>
                    <a:bodyPr/>
                    <a:lstStyle/>
                    <a:p>
                      <a:pPr algn="ctr"/>
                      <a:r>
                        <a:rPr lang="zh-CN" sz="2400" b="1" dirty="0">
                          <a:solidFill>
                            <a:schemeClr val="tx1">
                              <a:lumMod val="50000"/>
                              <a:lumOff val="50000"/>
                            </a:schemeClr>
                          </a:solidFill>
                          <a:latin typeface="Century Gothic" charset="0"/>
                          <a:ea typeface="SimSun" charset="0"/>
                          <a:cs typeface="Century Gothic" charset="0"/>
                        </a:rPr>
                        <a:t>珍珠级经销商</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noFill/>
                  </a:tcPr>
                </a:tc>
                <a:tc>
                  <a:txBody>
                    <a:bodyPr/>
                    <a:lstStyle/>
                    <a:p>
                      <a:pPr algn="ctr"/>
                      <a:r>
                        <a:rPr lang="zh-CN" sz="2400">
                          <a:solidFill>
                            <a:schemeClr val="tx1">
                              <a:lumMod val="50000"/>
                              <a:lumOff val="50000"/>
                            </a:schemeClr>
                          </a:solidFill>
                          <a:latin typeface="Century Gothic" charset="0"/>
                          <a:ea typeface="SimSun" charset="0"/>
                          <a:cs typeface="Century Gothic" charset="0"/>
                        </a:rPr>
                        <a:t>1月和2月</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noFill/>
                  </a:tcPr>
                </a:tc>
                <a:tc>
                  <a:txBody>
                    <a:bodyPr/>
                    <a:lstStyle/>
                    <a:p>
                      <a:pPr algn="ctr"/>
                      <a:r>
                        <a:rPr lang="zh-CN" sz="2400" dirty="0">
                          <a:solidFill>
                            <a:schemeClr val="tx1">
                              <a:lumMod val="50000"/>
                              <a:lumOff val="50000"/>
                            </a:schemeClr>
                          </a:solidFill>
                          <a:latin typeface="Century Gothic" charset="0"/>
                          <a:ea typeface="SimSun" charset="0"/>
                          <a:cs typeface="Century Gothic" charset="0"/>
                        </a:rPr>
                        <a:t>2,500</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noFill/>
                  </a:tcPr>
                </a:tc>
                <a:tc>
                  <a:txBody>
                    <a:bodyPr/>
                    <a:lstStyle/>
                    <a:p>
                      <a:pPr algn="ctr"/>
                      <a:r>
                        <a:rPr lang="zh-CN" sz="2400" b="1">
                          <a:solidFill>
                            <a:schemeClr val="tx1">
                              <a:lumMod val="50000"/>
                              <a:lumOff val="50000"/>
                            </a:schemeClr>
                          </a:solidFill>
                          <a:latin typeface="Century Gothic" charset="0"/>
                          <a:ea typeface="SimSun" charset="0"/>
                          <a:cs typeface="Century Gothic" charset="0"/>
                        </a:rPr>
                        <a:t>$800美元</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noFill/>
                  </a:tcPr>
                </a:tc>
                <a:tc>
                  <a:txBody>
                    <a:bodyPr/>
                    <a:lstStyle/>
                    <a:p>
                      <a:pPr algn="ctr"/>
                      <a:r>
                        <a:rPr lang="zh-CN" sz="2400">
                          <a:solidFill>
                            <a:schemeClr val="tx1">
                              <a:lumMod val="50000"/>
                              <a:lumOff val="50000"/>
                            </a:schemeClr>
                          </a:solidFill>
                          <a:latin typeface="Century Gothic" charset="0"/>
                          <a:ea typeface="SimSun" charset="0"/>
                          <a:cs typeface="Century Gothic" charset="0"/>
                        </a:rPr>
                        <a:t>完整分红</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2"/>
                  </a:ext>
                </a:extLst>
              </a:tr>
              <a:tr h="1176481">
                <a:tc>
                  <a:txBody>
                    <a:bodyPr/>
                    <a:lstStyle/>
                    <a:p>
                      <a:pPr algn="ctr"/>
                      <a:r>
                        <a:rPr lang="zh-CN" sz="2400" b="1" dirty="0">
                          <a:solidFill>
                            <a:srgbClr val="807F7F"/>
                          </a:solidFill>
                          <a:latin typeface="Century Gothic" charset="0"/>
                          <a:ea typeface="SimSun" charset="0"/>
                          <a:cs typeface="Century Gothic" charset="0"/>
                        </a:rPr>
                        <a:t>蓝宝石经销商</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noFill/>
                  </a:tcPr>
                </a:tc>
                <a:tc>
                  <a:txBody>
                    <a:bodyPr/>
                    <a:lstStyle/>
                    <a:p>
                      <a:pPr algn="ctr"/>
                      <a:r>
                        <a:rPr lang="zh-CN" sz="2400">
                          <a:solidFill>
                            <a:schemeClr val="tx1">
                              <a:lumMod val="50000"/>
                              <a:lumOff val="50000"/>
                            </a:schemeClr>
                          </a:solidFill>
                          <a:latin typeface="Century Gothic" charset="0"/>
                          <a:ea typeface="SimSun" charset="0"/>
                          <a:cs typeface="Century Gothic" charset="0"/>
                        </a:rPr>
                        <a:t>1月和2月</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noFill/>
                  </a:tcPr>
                </a:tc>
                <a:tc>
                  <a:txBody>
                    <a:bodyPr/>
                    <a:lstStyle/>
                    <a:p>
                      <a:pPr algn="ctr"/>
                      <a:r>
                        <a:rPr lang="zh-CN" sz="2400" dirty="0">
                          <a:solidFill>
                            <a:schemeClr val="tx1">
                              <a:lumMod val="50000"/>
                              <a:lumOff val="50000"/>
                            </a:schemeClr>
                          </a:solidFill>
                          <a:latin typeface="Century Gothic" charset="0"/>
                          <a:ea typeface="SimSun" charset="0"/>
                          <a:cs typeface="Century Gothic" charset="0"/>
                        </a:rPr>
                        <a:t>4,500 </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noFill/>
                  </a:tcPr>
                </a:tc>
                <a:tc>
                  <a:txBody>
                    <a:bodyPr/>
                    <a:lstStyle/>
                    <a:p>
                      <a:pPr algn="ctr"/>
                      <a:r>
                        <a:rPr lang="zh-CN" sz="2400" b="1">
                          <a:solidFill>
                            <a:schemeClr val="tx1">
                              <a:lumMod val="50000"/>
                              <a:lumOff val="50000"/>
                            </a:schemeClr>
                          </a:solidFill>
                          <a:latin typeface="Century Gothic" charset="0"/>
                          <a:ea typeface="SimSun" charset="0"/>
                          <a:cs typeface="Century Gothic" charset="0"/>
                        </a:rPr>
                        <a:t>$1,500美元 </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noFill/>
                  </a:tcPr>
                </a:tc>
                <a:tc>
                  <a:txBody>
                    <a:bodyPr/>
                    <a:lstStyle/>
                    <a:p>
                      <a:pPr algn="ctr"/>
                      <a:r>
                        <a:rPr lang="zh-CN" sz="2400">
                          <a:solidFill>
                            <a:schemeClr val="tx1">
                              <a:lumMod val="50000"/>
                              <a:lumOff val="50000"/>
                            </a:schemeClr>
                          </a:solidFill>
                          <a:latin typeface="Century Gothic" charset="0"/>
                          <a:ea typeface="SimSun" charset="0"/>
                          <a:cs typeface="Century Gothic" charset="0"/>
                        </a:rPr>
                        <a:t>完整分红</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3"/>
                  </a:ext>
                </a:extLst>
              </a:tr>
              <a:tr h="1176481">
                <a:tc>
                  <a:txBody>
                    <a:bodyPr/>
                    <a:lstStyle/>
                    <a:p>
                      <a:pPr algn="ctr"/>
                      <a:r>
                        <a:rPr lang="zh-CN" sz="2400" b="1" baseline="0" dirty="0">
                          <a:solidFill>
                            <a:srgbClr val="807F7F"/>
                          </a:solidFill>
                          <a:latin typeface="Century Gothic" charset="0"/>
                          <a:ea typeface="SimSun" charset="0"/>
                          <a:cs typeface="Century Gothic" charset="0"/>
                        </a:rPr>
                        <a:t>蓝宝石25级经销商 </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noFill/>
                  </a:tcPr>
                </a:tc>
                <a:tc>
                  <a:txBody>
                    <a:bodyPr/>
                    <a:lstStyle/>
                    <a:p>
                      <a:pPr algn="ctr"/>
                      <a:r>
                        <a:rPr lang="zh-CN" sz="2400">
                          <a:solidFill>
                            <a:schemeClr val="tx1">
                              <a:lumMod val="50000"/>
                              <a:lumOff val="50000"/>
                            </a:schemeClr>
                          </a:solidFill>
                          <a:latin typeface="Century Gothic" charset="0"/>
                          <a:ea typeface="SimSun" charset="0"/>
                          <a:cs typeface="Century Gothic" charset="0"/>
                        </a:rPr>
                        <a:t>1月和2月</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noFill/>
                  </a:tcPr>
                </a:tc>
                <a:tc>
                  <a:txBody>
                    <a:bodyPr/>
                    <a:lstStyle/>
                    <a:p>
                      <a:pPr algn="ctr"/>
                      <a:r>
                        <a:rPr lang="zh-CN" sz="2400" dirty="0">
                          <a:solidFill>
                            <a:schemeClr val="tx1">
                              <a:lumMod val="50000"/>
                              <a:lumOff val="50000"/>
                            </a:schemeClr>
                          </a:solidFill>
                          <a:latin typeface="Century Gothic" charset="0"/>
                          <a:ea typeface="SimSun" charset="0"/>
                          <a:cs typeface="Century Gothic" charset="0"/>
                        </a:rPr>
                        <a:t>10,000</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noFill/>
                  </a:tcPr>
                </a:tc>
                <a:tc>
                  <a:txBody>
                    <a:bodyPr/>
                    <a:lstStyle/>
                    <a:p>
                      <a:pPr algn="ctr"/>
                      <a:r>
                        <a:rPr lang="zh-CN" sz="2400" b="1">
                          <a:solidFill>
                            <a:schemeClr val="tx1">
                              <a:lumMod val="50000"/>
                              <a:lumOff val="50000"/>
                            </a:schemeClr>
                          </a:solidFill>
                          <a:latin typeface="Century Gothic" charset="0"/>
                          <a:ea typeface="SimSun" charset="0"/>
                          <a:cs typeface="Century Gothic" charset="0"/>
                        </a:rPr>
                        <a:t>$3,000美元</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noFill/>
                  </a:tcPr>
                </a:tc>
                <a:tc>
                  <a:txBody>
                    <a:bodyPr/>
                    <a:lstStyle/>
                    <a:p>
                      <a:pPr algn="ctr"/>
                      <a:r>
                        <a:rPr lang="zh-CN" sz="2400" b="0">
                          <a:solidFill>
                            <a:schemeClr val="tx1">
                              <a:lumMod val="50000"/>
                              <a:lumOff val="50000"/>
                            </a:schemeClr>
                          </a:solidFill>
                          <a:latin typeface="Century Gothic" charset="0"/>
                          <a:ea typeface="SimSun" charset="0"/>
                          <a:cs typeface="Century Gothic" charset="0"/>
                        </a:rPr>
                        <a:t>完整分红</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8"/>
                  </a:ext>
                </a:extLst>
              </a:tr>
              <a:tr h="1176481">
                <a:tc>
                  <a:txBody>
                    <a:bodyPr/>
                    <a:lstStyle/>
                    <a:p>
                      <a:pPr algn="ctr"/>
                      <a:r>
                        <a:rPr lang="zh-CN" sz="2400" b="1" dirty="0">
                          <a:solidFill>
                            <a:srgbClr val="807F7F"/>
                          </a:solidFill>
                          <a:latin typeface="Century Gothic" charset="0"/>
                          <a:ea typeface="SimSun" charset="0"/>
                          <a:cs typeface="Century Gothic" charset="0"/>
                        </a:rPr>
                        <a:t>蓝宝石50级经销商 </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noFill/>
                  </a:tcPr>
                </a:tc>
                <a:tc>
                  <a:txBody>
                    <a:bodyPr/>
                    <a:lstStyle/>
                    <a:p>
                      <a:pPr algn="ctr"/>
                      <a:r>
                        <a:rPr lang="zh-CN" sz="2400">
                          <a:solidFill>
                            <a:schemeClr val="tx1">
                              <a:lumMod val="50000"/>
                              <a:lumOff val="50000"/>
                            </a:schemeClr>
                          </a:solidFill>
                          <a:latin typeface="Century Gothic" charset="0"/>
                          <a:ea typeface="SimSun" charset="0"/>
                          <a:cs typeface="Century Gothic" charset="0"/>
                        </a:rPr>
                        <a:t>1月和2月</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noFill/>
                  </a:tcPr>
                </a:tc>
                <a:tc>
                  <a:txBody>
                    <a:bodyPr/>
                    <a:lstStyle/>
                    <a:p>
                      <a:pPr algn="ctr"/>
                      <a:r>
                        <a:rPr lang="zh-CN" sz="2400" dirty="0">
                          <a:solidFill>
                            <a:schemeClr val="tx1">
                              <a:lumMod val="50000"/>
                              <a:lumOff val="50000"/>
                            </a:schemeClr>
                          </a:solidFill>
                          <a:latin typeface="Century Gothic" charset="0"/>
                          <a:ea typeface="SimSun" charset="0"/>
                          <a:cs typeface="Century Gothic" charset="0"/>
                        </a:rPr>
                        <a:t>15,000 </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noFill/>
                  </a:tcPr>
                </a:tc>
                <a:tc>
                  <a:txBody>
                    <a:bodyPr/>
                    <a:lstStyle/>
                    <a:p>
                      <a:pPr algn="ctr"/>
                      <a:r>
                        <a:rPr lang="zh-CN" sz="2400" b="1">
                          <a:solidFill>
                            <a:schemeClr val="tx1">
                              <a:lumMod val="50000"/>
                              <a:lumOff val="50000"/>
                            </a:schemeClr>
                          </a:solidFill>
                          <a:latin typeface="Century Gothic" charset="0"/>
                          <a:ea typeface="SimSun" charset="0"/>
                          <a:cs typeface="Century Gothic" charset="0"/>
                        </a:rPr>
                        <a:t>$4,000美元 </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noFill/>
                  </a:tcPr>
                </a:tc>
                <a:tc>
                  <a:txBody>
                    <a:bodyPr/>
                    <a:lstStyle/>
                    <a:p>
                      <a:pPr algn="ctr"/>
                      <a:r>
                        <a:rPr lang="zh-CN" sz="2400">
                          <a:solidFill>
                            <a:schemeClr val="tx1">
                              <a:lumMod val="50000"/>
                              <a:lumOff val="50000"/>
                            </a:schemeClr>
                          </a:solidFill>
                          <a:latin typeface="Century Gothic" charset="0"/>
                          <a:ea typeface="SimSun" charset="0"/>
                          <a:cs typeface="Century Gothic" charset="0"/>
                        </a:rPr>
                        <a:t>$2,000美元</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4"/>
                  </a:ext>
                </a:extLst>
              </a:tr>
              <a:tr h="1176481">
                <a:tc>
                  <a:txBody>
                    <a:bodyPr/>
                    <a:lstStyle/>
                    <a:p>
                      <a:pPr algn="ctr"/>
                      <a:r>
                        <a:rPr lang="zh-CN" sz="2400" b="1" dirty="0">
                          <a:solidFill>
                            <a:srgbClr val="807F7F"/>
                          </a:solidFill>
                          <a:latin typeface="Century Gothic" charset="0"/>
                          <a:ea typeface="SimSun" charset="0"/>
                          <a:cs typeface="Century Gothic" charset="0"/>
                        </a:rPr>
                        <a:t>蓝宝石菁英经销商</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noFill/>
                  </a:tcPr>
                </a:tc>
                <a:tc>
                  <a:txBody>
                    <a:bodyPr/>
                    <a:lstStyle/>
                    <a:p>
                      <a:pPr algn="ctr"/>
                      <a:r>
                        <a:rPr lang="zh-CN" sz="2400">
                          <a:solidFill>
                            <a:schemeClr val="tx1">
                              <a:lumMod val="50000"/>
                              <a:lumOff val="50000"/>
                            </a:schemeClr>
                          </a:solidFill>
                          <a:latin typeface="Century Gothic" charset="0"/>
                          <a:ea typeface="SimSun" charset="0"/>
                          <a:cs typeface="Century Gothic" charset="0"/>
                        </a:rPr>
                        <a:t>1月和2月</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noFill/>
                  </a:tcPr>
                </a:tc>
                <a:tc>
                  <a:txBody>
                    <a:bodyPr/>
                    <a:lstStyle/>
                    <a:p>
                      <a:pPr algn="ctr"/>
                      <a:r>
                        <a:rPr lang="zh-CN" sz="2400" dirty="0">
                          <a:solidFill>
                            <a:schemeClr val="tx1">
                              <a:lumMod val="50000"/>
                              <a:lumOff val="50000"/>
                            </a:schemeClr>
                          </a:solidFill>
                          <a:latin typeface="Century Gothic" charset="0"/>
                          <a:ea typeface="SimSun" charset="0"/>
                          <a:cs typeface="Century Gothic" charset="0"/>
                        </a:rPr>
                        <a:t>25,000 </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noFill/>
                  </a:tcPr>
                </a:tc>
                <a:tc>
                  <a:txBody>
                    <a:bodyPr/>
                    <a:lstStyle/>
                    <a:p>
                      <a:pPr algn="ctr"/>
                      <a:r>
                        <a:rPr lang="zh-CN" sz="2400" b="1">
                          <a:solidFill>
                            <a:schemeClr val="tx1">
                              <a:lumMod val="50000"/>
                              <a:lumOff val="50000"/>
                            </a:schemeClr>
                          </a:solidFill>
                          <a:latin typeface="Century Gothic" charset="0"/>
                          <a:ea typeface="SimSun" charset="0"/>
                          <a:cs typeface="Century Gothic" charset="0"/>
                        </a:rPr>
                        <a:t>$6,000美元 </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noFill/>
                  </a:tcPr>
                </a:tc>
                <a:tc>
                  <a:txBody>
                    <a:bodyPr/>
                    <a:lstStyle/>
                    <a:p>
                      <a:pPr algn="ctr"/>
                      <a:r>
                        <a:rPr lang="zh-CN" sz="2400">
                          <a:solidFill>
                            <a:schemeClr val="tx1">
                              <a:lumMod val="50000"/>
                              <a:lumOff val="50000"/>
                            </a:schemeClr>
                          </a:solidFill>
                          <a:latin typeface="Century Gothic" charset="0"/>
                          <a:ea typeface="SimSun" charset="0"/>
                          <a:cs typeface="Century Gothic" charset="0"/>
                        </a:rPr>
                        <a:t>$3,000美元</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5"/>
                  </a:ext>
                </a:extLst>
              </a:tr>
              <a:tr h="1176481">
                <a:tc>
                  <a:txBody>
                    <a:bodyPr/>
                    <a:lstStyle/>
                    <a:p>
                      <a:pPr algn="ctr"/>
                      <a:r>
                        <a:rPr lang="zh-CN" sz="2400" b="1" dirty="0">
                          <a:solidFill>
                            <a:srgbClr val="807F7F"/>
                          </a:solidFill>
                          <a:latin typeface="Century Gothic" charset="0"/>
                          <a:ea typeface="SimSun" charset="0"/>
                          <a:cs typeface="Century Gothic" charset="0"/>
                        </a:rPr>
                        <a:t>红宝石</a:t>
                      </a:r>
                      <a:r>
                        <a:rPr lang="zh-CN" altLang="en-US" sz="2400" b="1" dirty="0">
                          <a:solidFill>
                            <a:srgbClr val="807F7F"/>
                          </a:solidFill>
                          <a:latin typeface="Century Gothic" charset="0"/>
                          <a:ea typeface="SimSun" charset="0"/>
                          <a:cs typeface="Century Gothic" charset="0"/>
                        </a:rPr>
                        <a:t>总裁</a:t>
                      </a:r>
                      <a:endParaRPr lang="zh-CN" sz="2400" b="1" dirty="0">
                        <a:solidFill>
                          <a:srgbClr val="807F7F"/>
                        </a:solidFill>
                        <a:latin typeface="Century Gothic" charset="0"/>
                        <a:ea typeface="SimSun" charset="0"/>
                        <a:cs typeface="Century Gothic" charset="0"/>
                      </a:endParaRP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no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zh-CN" sz="2400">
                          <a:solidFill>
                            <a:schemeClr val="tx1">
                              <a:lumMod val="50000"/>
                              <a:lumOff val="50000"/>
                            </a:schemeClr>
                          </a:solidFill>
                          <a:latin typeface="Century Gothic" charset="0"/>
                          <a:ea typeface="SimSun" charset="0"/>
                          <a:cs typeface="Century Gothic" charset="0"/>
                        </a:rPr>
                        <a:t>1月和2月</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noFill/>
                  </a:tcPr>
                </a:tc>
                <a:tc>
                  <a:txBody>
                    <a:bodyPr/>
                    <a:lstStyle/>
                    <a:p>
                      <a:pPr algn="ctr"/>
                      <a:r>
                        <a:rPr lang="zh-CN" sz="2400" dirty="0">
                          <a:solidFill>
                            <a:schemeClr val="tx1">
                              <a:lumMod val="50000"/>
                              <a:lumOff val="50000"/>
                            </a:schemeClr>
                          </a:solidFill>
                          <a:latin typeface="Century Gothic" charset="0"/>
                          <a:ea typeface="SimSun" charset="0"/>
                          <a:cs typeface="Century Gothic" charset="0"/>
                        </a:rPr>
                        <a:t>75,000</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noFill/>
                  </a:tcPr>
                </a:tc>
                <a:tc>
                  <a:txBody>
                    <a:bodyPr/>
                    <a:lstStyle/>
                    <a:p>
                      <a:pPr algn="ctr"/>
                      <a:r>
                        <a:rPr lang="zh-CN" sz="2400" b="1">
                          <a:solidFill>
                            <a:schemeClr val="tx1">
                              <a:lumMod val="50000"/>
                              <a:lumOff val="50000"/>
                            </a:schemeClr>
                          </a:solidFill>
                          <a:latin typeface="Century Gothic" charset="0"/>
                          <a:ea typeface="SimSun" charset="0"/>
                          <a:cs typeface="Century Gothic" charset="0"/>
                        </a:rPr>
                        <a:t>$10,000美元</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noFill/>
                  </a:tcPr>
                </a:tc>
                <a:tc>
                  <a:txBody>
                    <a:bodyPr/>
                    <a:lstStyle/>
                    <a:p>
                      <a:pPr algn="ctr"/>
                      <a:r>
                        <a:rPr lang="zh-CN" sz="2400">
                          <a:solidFill>
                            <a:schemeClr val="tx1">
                              <a:lumMod val="50000"/>
                              <a:lumOff val="50000"/>
                            </a:schemeClr>
                          </a:solidFill>
                          <a:latin typeface="Century Gothic" charset="0"/>
                          <a:ea typeface="SimSun" charset="0"/>
                          <a:cs typeface="Century Gothic" charset="0"/>
                        </a:rPr>
                        <a:t>$5,000美元</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31050994"/>
                  </a:ext>
                </a:extLst>
              </a:tr>
            </a:tbl>
          </a:graphicData>
        </a:graphic>
      </p:graphicFrame>
      <p:sp>
        <p:nvSpPr>
          <p:cNvPr id="2" name="Rectangle 1">
            <a:extLst>
              <a:ext uri="{FF2B5EF4-FFF2-40B4-BE49-F238E27FC236}">
                <a16:creationId xmlns:a16="http://schemas.microsoft.com/office/drawing/2014/main" id="{2EA859C6-5823-448C-8FF3-CC317B5612D2}"/>
              </a:ext>
            </a:extLst>
          </p:cNvPr>
          <p:cNvSpPr/>
          <p:nvPr/>
        </p:nvSpPr>
        <p:spPr>
          <a:xfrm>
            <a:off x="2418616" y="11703980"/>
            <a:ext cx="16133701" cy="1169551"/>
          </a:xfrm>
          <a:prstGeom prst="rect">
            <a:avLst/>
          </a:prstGeom>
        </p:spPr>
        <p:txBody>
          <a:bodyPr wrap="square">
            <a:spAutoFit/>
          </a:bodyPr>
          <a:lstStyle/>
          <a:p>
            <a:pPr defTabSz="914400">
              <a:defRPr/>
            </a:pPr>
            <a:r>
              <a:rPr lang="zh-CN" sz="1400">
                <a:solidFill>
                  <a:schemeClr val="tx1">
                    <a:lumMod val="50000"/>
                    <a:lumOff val="50000"/>
                  </a:schemeClr>
                </a:solidFill>
                <a:latin typeface="Century Gothic" panose="020B0502020202020204" pitchFamily="34" charset="0"/>
                <a:ea typeface="SimSun"/>
              </a:rPr>
              <a:t>促销条件和支付：经销商可透过于促销期间内晋升级别及取得新个人团队消费积分获得最高分红。请看规则以获更多资讯。</a:t>
            </a:r>
          </a:p>
          <a:p>
            <a:pPr defTabSz="914400">
              <a:defRPr/>
            </a:pPr>
            <a:endParaRPr lang="en-US" sz="1400" dirty="0">
              <a:solidFill>
                <a:schemeClr val="tx1">
                  <a:lumMod val="50000"/>
                  <a:lumOff val="50000"/>
                </a:schemeClr>
              </a:solidFill>
              <a:latin typeface="Century Gothic" panose="020B0502020202020204" pitchFamily="34" charset="0"/>
            </a:endParaRPr>
          </a:p>
          <a:p>
            <a:pPr defTabSz="914400">
              <a:defRPr/>
            </a:pPr>
            <a:r>
              <a:rPr lang="zh-CN" sz="1400">
                <a:solidFill>
                  <a:schemeClr val="tx1">
                    <a:lumMod val="50000"/>
                    <a:lumOff val="50000"/>
                  </a:schemeClr>
                </a:solidFill>
                <a:latin typeface="Century Gothic" panose="020B0502020202020204" pitchFamily="34" charset="0"/>
                <a:ea typeface="SimSun"/>
              </a:rPr>
              <a:t>*50%分红：若你在过去的两年间曾参与任何之前的婕斯促销并赚取$6,000美元或以上（身为一名蓝宝石经销商和以上级别）分红，作为重新取得资格，蓝宝石或以上级别，您可获得50%的合格分红。 </a:t>
            </a:r>
          </a:p>
        </p:txBody>
      </p:sp>
      <p:pic>
        <p:nvPicPr>
          <p:cNvPr id="19" name="Graphic 18">
            <a:extLst>
              <a:ext uri="{FF2B5EF4-FFF2-40B4-BE49-F238E27FC236}">
                <a16:creationId xmlns:a16="http://schemas.microsoft.com/office/drawing/2014/main" id="{08630A93-B250-E54A-A348-563EB28A724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5080" y="12546800"/>
            <a:ext cx="1155380" cy="821038"/>
          </a:xfrm>
          <a:prstGeom prst="rect">
            <a:avLst/>
          </a:prstGeom>
        </p:spPr>
      </p:pic>
      <p:pic>
        <p:nvPicPr>
          <p:cNvPr id="4" name="Picture 3">
            <a:extLst>
              <a:ext uri="{FF2B5EF4-FFF2-40B4-BE49-F238E27FC236}">
                <a16:creationId xmlns:a16="http://schemas.microsoft.com/office/drawing/2014/main" id="{C502DD1A-09CC-5042-8434-B001AC85BC2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620623" y="11283955"/>
            <a:ext cx="7235906" cy="2525689"/>
          </a:xfrm>
          <a:prstGeom prst="rect">
            <a:avLst/>
          </a:prstGeom>
        </p:spPr>
      </p:pic>
    </p:spTree>
    <p:extLst>
      <p:ext uri="{BB962C8B-B14F-4D97-AF65-F5344CB8AC3E}">
        <p14:creationId xmlns:p14="http://schemas.microsoft.com/office/powerpoint/2010/main" val="888707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D7DE2159-E670-5A4E-ACCA-A13E79F0336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053" y="-18148"/>
            <a:ext cx="24463163" cy="2805679"/>
          </a:xfrm>
          <a:prstGeom prst="rect">
            <a:avLst/>
          </a:prstGeom>
        </p:spPr>
      </p:pic>
      <p:cxnSp>
        <p:nvCxnSpPr>
          <p:cNvPr id="13" name="Straight Arrow Connector 12">
            <a:extLst>
              <a:ext uri="{FF2B5EF4-FFF2-40B4-BE49-F238E27FC236}">
                <a16:creationId xmlns:a16="http://schemas.microsoft.com/office/drawing/2014/main" id="{1E5DC032-70C0-424C-A3C6-A15A72779138}"/>
              </a:ext>
            </a:extLst>
          </p:cNvPr>
          <p:cNvCxnSpPr>
            <a:cxnSpLocks/>
          </p:cNvCxnSpPr>
          <p:nvPr/>
        </p:nvCxnSpPr>
        <p:spPr bwMode="auto">
          <a:xfrm flipV="1">
            <a:off x="650080" y="5326227"/>
            <a:ext cx="23019110" cy="6090624"/>
          </a:xfrm>
          <a:prstGeom prst="straightConnector1">
            <a:avLst/>
          </a:prstGeom>
          <a:blipFill dpi="0" rotWithShape="0">
            <a:blip r:embed="rId5"/>
            <a:srcRect/>
            <a:tile tx="0" ty="0" sx="100000" sy="100000" flip="none" algn="tl"/>
          </a:blipFill>
          <a:ln w="63500" cap="flat" cmpd="sng" algn="ctr">
            <a:solidFill>
              <a:srgbClr val="19B0D2"/>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 name="TextBox 13">
            <a:extLst>
              <a:ext uri="{FF2B5EF4-FFF2-40B4-BE49-F238E27FC236}">
                <a16:creationId xmlns:a16="http://schemas.microsoft.com/office/drawing/2014/main" id="{C83A124B-05DE-374A-9B94-EB1628B7E934}"/>
              </a:ext>
            </a:extLst>
          </p:cNvPr>
          <p:cNvSpPr txBox="1"/>
          <p:nvPr/>
        </p:nvSpPr>
        <p:spPr>
          <a:xfrm>
            <a:off x="-588592" y="8683950"/>
            <a:ext cx="6506006" cy="861774"/>
          </a:xfrm>
          <a:prstGeom prst="rect">
            <a:avLst/>
          </a:prstGeom>
          <a:noFill/>
        </p:spPr>
        <p:txBody>
          <a:bodyPr wrap="square" rtlCol="0">
            <a:spAutoFit/>
          </a:bodyPr>
          <a:lstStyle/>
          <a:p>
            <a:pPr algn="ctr"/>
            <a:r>
              <a:rPr lang="zh-CN" sz="2500">
                <a:solidFill>
                  <a:schemeClr val="tx1">
                    <a:lumMod val="50000"/>
                    <a:lumOff val="50000"/>
                  </a:schemeClr>
                </a:solidFill>
                <a:latin typeface="Century Gothic" panose="020B0502020202020204" pitchFamily="34" charset="0"/>
                <a:ea typeface="SimSun" charset="0"/>
                <a:cs typeface="Arial Rounded MT Bold" charset="0"/>
              </a:rPr>
              <a:t>达到</a:t>
            </a:r>
            <a:r>
              <a:rPr lang="zh-CN" sz="2500" b="1">
                <a:solidFill>
                  <a:prstClr val="black">
                    <a:lumMod val="65000"/>
                    <a:lumOff val="35000"/>
                  </a:prstClr>
                </a:solidFill>
                <a:latin typeface="Century Gothic" panose="020B0502020202020204" pitchFamily="34" charset="0"/>
                <a:ea typeface="SimSun" charset="0"/>
                <a:cs typeface="Arial Rounded MT Bold" charset="0"/>
              </a:rPr>
              <a:t>经销商</a:t>
            </a:r>
          </a:p>
          <a:p>
            <a:pPr algn="ctr"/>
            <a:r>
              <a:rPr lang="zh-CN" sz="2500">
                <a:solidFill>
                  <a:schemeClr val="tx1">
                    <a:lumMod val="50000"/>
                    <a:lumOff val="50000"/>
                  </a:schemeClr>
                </a:solidFill>
                <a:latin typeface="Century Gothic" panose="020B0502020202020204" pitchFamily="34" charset="0"/>
                <a:ea typeface="SimSun" charset="0"/>
                <a:cs typeface="Arial Rounded MT Bold" charset="0"/>
              </a:rPr>
              <a:t>累积 </a:t>
            </a:r>
            <a:r>
              <a:rPr lang="zh-CN" sz="2500" b="1">
                <a:latin typeface="Century Gothic" panose="020B0502020202020204" pitchFamily="34" charset="0"/>
                <a:ea typeface="SimSun" charset="0"/>
                <a:cs typeface="Arial Rounded MT Bold" charset="0"/>
              </a:rPr>
              <a:t>250 个人团队消费积分（PGV)</a:t>
            </a:r>
          </a:p>
        </p:txBody>
      </p:sp>
      <p:sp>
        <p:nvSpPr>
          <p:cNvPr id="15" name="TextBox 14">
            <a:extLst>
              <a:ext uri="{FF2B5EF4-FFF2-40B4-BE49-F238E27FC236}">
                <a16:creationId xmlns:a16="http://schemas.microsoft.com/office/drawing/2014/main" id="{424C5974-D063-F645-8108-F4DDFA573702}"/>
              </a:ext>
            </a:extLst>
          </p:cNvPr>
          <p:cNvSpPr txBox="1"/>
          <p:nvPr/>
        </p:nvSpPr>
        <p:spPr>
          <a:xfrm>
            <a:off x="-79865" y="11957407"/>
            <a:ext cx="5488552" cy="1015663"/>
          </a:xfrm>
          <a:prstGeom prst="rect">
            <a:avLst/>
          </a:prstGeom>
          <a:noFill/>
        </p:spPr>
        <p:txBody>
          <a:bodyPr wrap="square" rtlCol="0">
            <a:spAutoFit/>
          </a:bodyPr>
          <a:lstStyle/>
          <a:p>
            <a:pPr algn="ctr"/>
            <a:r>
              <a:rPr lang="zh-CN" sz="6000" b="1">
                <a:solidFill>
                  <a:schemeClr val="tx1">
                    <a:lumMod val="50000"/>
                    <a:lumOff val="50000"/>
                  </a:schemeClr>
                </a:solidFill>
                <a:latin typeface="Century Gothic" panose="020B0502020202020204" pitchFamily="34" charset="0"/>
                <a:ea typeface="SimSun" charset="0"/>
                <a:cs typeface="Arial Rounded MT Bold" charset="0"/>
              </a:rPr>
              <a:t>$75美元</a:t>
            </a:r>
          </a:p>
        </p:txBody>
      </p:sp>
      <p:sp>
        <p:nvSpPr>
          <p:cNvPr id="16" name="TextBox 15">
            <a:extLst>
              <a:ext uri="{FF2B5EF4-FFF2-40B4-BE49-F238E27FC236}">
                <a16:creationId xmlns:a16="http://schemas.microsoft.com/office/drawing/2014/main" id="{EF8C8AC3-B9A0-654F-9DD2-4AD9BFBEF841}"/>
              </a:ext>
            </a:extLst>
          </p:cNvPr>
          <p:cNvSpPr txBox="1"/>
          <p:nvPr/>
        </p:nvSpPr>
        <p:spPr>
          <a:xfrm>
            <a:off x="7589466" y="11434489"/>
            <a:ext cx="2625422" cy="707886"/>
          </a:xfrm>
          <a:prstGeom prst="rect">
            <a:avLst/>
          </a:prstGeom>
          <a:noFill/>
        </p:spPr>
        <p:txBody>
          <a:bodyPr wrap="square" rtlCol="0">
            <a:spAutoFit/>
          </a:bodyPr>
          <a:lstStyle/>
          <a:p>
            <a:r>
              <a:rPr lang="zh-CN" sz="4000">
                <a:solidFill>
                  <a:srgbClr val="00B050"/>
                </a:solidFill>
                <a:latin typeface="Century Gothic" panose="020B0502020202020204" pitchFamily="34" charset="0"/>
                <a:ea typeface="SimSun" charset="0"/>
                <a:cs typeface="Arial Rounded MT Bold" charset="0"/>
              </a:rPr>
              <a:t>解锁 </a:t>
            </a:r>
          </a:p>
        </p:txBody>
      </p:sp>
      <p:pic>
        <p:nvPicPr>
          <p:cNvPr id="17" name="Picture 16">
            <a:extLst>
              <a:ext uri="{FF2B5EF4-FFF2-40B4-BE49-F238E27FC236}">
                <a16:creationId xmlns:a16="http://schemas.microsoft.com/office/drawing/2014/main" id="{AAE8084A-0C2A-F342-9B34-DF926BA72D80}"/>
              </a:ext>
            </a:extLst>
          </p:cNvPr>
          <p:cNvPicPr>
            <a:picLocks noChangeAspect="1"/>
          </p:cNvPicPr>
          <p:nvPr/>
        </p:nvPicPr>
        <p:blipFill rotWithShape="1">
          <a:blip r:embed="rId6"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6719985" y="11401882"/>
            <a:ext cx="768704" cy="742558"/>
          </a:xfrm>
          <a:prstGeom prst="rect">
            <a:avLst/>
          </a:prstGeom>
        </p:spPr>
      </p:pic>
      <p:sp>
        <p:nvSpPr>
          <p:cNvPr id="18" name="TextBox 17">
            <a:extLst>
              <a:ext uri="{FF2B5EF4-FFF2-40B4-BE49-F238E27FC236}">
                <a16:creationId xmlns:a16="http://schemas.microsoft.com/office/drawing/2014/main" id="{2091A2B6-22A4-A141-9AFF-5BC5D71DD151}"/>
              </a:ext>
            </a:extLst>
          </p:cNvPr>
          <p:cNvSpPr txBox="1"/>
          <p:nvPr/>
        </p:nvSpPr>
        <p:spPr>
          <a:xfrm>
            <a:off x="5400475" y="10013670"/>
            <a:ext cx="5927151" cy="1015663"/>
          </a:xfrm>
          <a:prstGeom prst="rect">
            <a:avLst/>
          </a:prstGeom>
          <a:noFill/>
        </p:spPr>
        <p:txBody>
          <a:bodyPr wrap="square" rtlCol="0">
            <a:spAutoFit/>
          </a:bodyPr>
          <a:lstStyle/>
          <a:p>
            <a:pPr algn="ctr"/>
            <a:r>
              <a:rPr lang="zh-CN" sz="6000" b="1">
                <a:solidFill>
                  <a:srgbClr val="00B050"/>
                </a:solidFill>
                <a:latin typeface="Century Gothic" panose="020B0502020202020204" pitchFamily="34" charset="0"/>
                <a:ea typeface="SimSun" charset="0"/>
                <a:cs typeface="Arial Rounded MT Bold" charset="0"/>
              </a:rPr>
              <a:t>$200美元</a:t>
            </a:r>
          </a:p>
        </p:txBody>
      </p:sp>
      <p:sp>
        <p:nvSpPr>
          <p:cNvPr id="19" name="TextBox 18">
            <a:extLst>
              <a:ext uri="{FF2B5EF4-FFF2-40B4-BE49-F238E27FC236}">
                <a16:creationId xmlns:a16="http://schemas.microsoft.com/office/drawing/2014/main" id="{B04BDED1-F8FB-C642-A080-804809A57B5D}"/>
              </a:ext>
            </a:extLst>
          </p:cNvPr>
          <p:cNvSpPr txBox="1"/>
          <p:nvPr/>
        </p:nvSpPr>
        <p:spPr>
          <a:xfrm>
            <a:off x="6047998" y="12235813"/>
            <a:ext cx="4632104" cy="1077218"/>
          </a:xfrm>
          <a:prstGeom prst="rect">
            <a:avLst/>
          </a:prstGeom>
          <a:noFill/>
        </p:spPr>
        <p:txBody>
          <a:bodyPr wrap="square" rtlCol="0">
            <a:spAutoFit/>
          </a:bodyPr>
          <a:lstStyle/>
          <a:p>
            <a:pPr algn="ctr"/>
            <a:r>
              <a:rPr lang="zh-CN" sz="3200" b="1">
                <a:solidFill>
                  <a:prstClr val="black">
                    <a:lumMod val="65000"/>
                    <a:lumOff val="35000"/>
                  </a:prstClr>
                </a:solidFill>
                <a:latin typeface="Century Gothic" panose="020B0502020202020204" pitchFamily="34" charset="0"/>
                <a:ea typeface="SimSun" charset="0"/>
                <a:cs typeface="Arial Rounded MT Bold" charset="0"/>
              </a:rPr>
              <a:t>第一匹配</a:t>
            </a:r>
            <a:br>
              <a:rPr lang="zh-CN" sz="3200" b="1">
                <a:solidFill>
                  <a:prstClr val="black">
                    <a:lumMod val="65000"/>
                    <a:lumOff val="35000"/>
                  </a:prstClr>
                </a:solidFill>
                <a:latin typeface="Century Gothic" panose="020B0502020202020204" pitchFamily="34" charset="0"/>
                <a:ea typeface="SimSun" charset="0"/>
                <a:cs typeface="Arial Rounded MT Bold" charset="0"/>
              </a:rPr>
            </a:br>
            <a:r>
              <a:rPr lang="zh-CN" sz="3200" b="1">
                <a:solidFill>
                  <a:prstClr val="black">
                    <a:lumMod val="65000"/>
                    <a:lumOff val="35000"/>
                  </a:prstClr>
                </a:solidFill>
                <a:latin typeface="Century Gothic" panose="020B0502020202020204" pitchFamily="34" charset="0"/>
                <a:ea typeface="SimSun" charset="0"/>
                <a:cs typeface="Arial Rounded MT Bold" charset="0"/>
              </a:rPr>
              <a:t>奖金阶层</a:t>
            </a:r>
          </a:p>
        </p:txBody>
      </p:sp>
      <p:cxnSp>
        <p:nvCxnSpPr>
          <p:cNvPr id="20" name="Straight Connector 19">
            <a:extLst>
              <a:ext uri="{FF2B5EF4-FFF2-40B4-BE49-F238E27FC236}">
                <a16:creationId xmlns:a16="http://schemas.microsoft.com/office/drawing/2014/main" id="{0DB89007-C402-E442-955F-C9544E0DB815}"/>
              </a:ext>
            </a:extLst>
          </p:cNvPr>
          <p:cNvCxnSpPr/>
          <p:nvPr/>
        </p:nvCxnSpPr>
        <p:spPr>
          <a:xfrm>
            <a:off x="7012751" y="11187551"/>
            <a:ext cx="2574262" cy="0"/>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E3632C5-116C-4A41-8DB6-40EF7776920F}"/>
              </a:ext>
            </a:extLst>
          </p:cNvPr>
          <p:cNvSpPr txBox="1"/>
          <p:nvPr/>
        </p:nvSpPr>
        <p:spPr>
          <a:xfrm>
            <a:off x="19929091" y="8667566"/>
            <a:ext cx="2625422" cy="707886"/>
          </a:xfrm>
          <a:prstGeom prst="rect">
            <a:avLst/>
          </a:prstGeom>
          <a:noFill/>
        </p:spPr>
        <p:txBody>
          <a:bodyPr wrap="square" rtlCol="0">
            <a:spAutoFit/>
          </a:bodyPr>
          <a:lstStyle/>
          <a:p>
            <a:r>
              <a:rPr lang="zh-CN" sz="4000">
                <a:solidFill>
                  <a:srgbClr val="3278BE"/>
                </a:solidFill>
                <a:latin typeface="Century Gothic" panose="020B0502020202020204" pitchFamily="34" charset="0"/>
                <a:ea typeface="SimSun" charset="0"/>
                <a:cs typeface="Arial Rounded MT Bold" charset="0"/>
              </a:rPr>
              <a:t>解锁 </a:t>
            </a:r>
          </a:p>
        </p:txBody>
      </p:sp>
      <p:pic>
        <p:nvPicPr>
          <p:cNvPr id="22" name="Picture 21">
            <a:extLst>
              <a:ext uri="{FF2B5EF4-FFF2-40B4-BE49-F238E27FC236}">
                <a16:creationId xmlns:a16="http://schemas.microsoft.com/office/drawing/2014/main" id="{020630A8-A9E6-0E43-86D0-A8322647B57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8993261" y="8667566"/>
            <a:ext cx="768704" cy="742558"/>
          </a:xfrm>
          <a:prstGeom prst="rect">
            <a:avLst/>
          </a:prstGeom>
        </p:spPr>
      </p:pic>
      <p:sp>
        <p:nvSpPr>
          <p:cNvPr id="23" name="TextBox 22">
            <a:extLst>
              <a:ext uri="{FF2B5EF4-FFF2-40B4-BE49-F238E27FC236}">
                <a16:creationId xmlns:a16="http://schemas.microsoft.com/office/drawing/2014/main" id="{458DEACC-D6DC-5D40-B752-A8419762F7B2}"/>
              </a:ext>
            </a:extLst>
          </p:cNvPr>
          <p:cNvSpPr txBox="1"/>
          <p:nvPr/>
        </p:nvSpPr>
        <p:spPr>
          <a:xfrm>
            <a:off x="17425991" y="7088832"/>
            <a:ext cx="6595394" cy="1015663"/>
          </a:xfrm>
          <a:prstGeom prst="rect">
            <a:avLst/>
          </a:prstGeom>
          <a:noFill/>
        </p:spPr>
        <p:txBody>
          <a:bodyPr wrap="square" rtlCol="0">
            <a:spAutoFit/>
          </a:bodyPr>
          <a:lstStyle/>
          <a:p>
            <a:pPr algn="ctr"/>
            <a:r>
              <a:rPr lang="zh-CN" sz="6000" b="1">
                <a:solidFill>
                  <a:srgbClr val="3278BE"/>
                </a:solidFill>
                <a:latin typeface="Century Gothic" panose="020B0502020202020204" pitchFamily="34" charset="0"/>
                <a:ea typeface="SimSun" charset="0"/>
                <a:cs typeface="Arial Rounded MT Bold" charset="0"/>
              </a:rPr>
              <a:t>$1,500美元</a:t>
            </a:r>
          </a:p>
        </p:txBody>
      </p:sp>
      <p:sp>
        <p:nvSpPr>
          <p:cNvPr id="24" name="TextBox 23">
            <a:extLst>
              <a:ext uri="{FF2B5EF4-FFF2-40B4-BE49-F238E27FC236}">
                <a16:creationId xmlns:a16="http://schemas.microsoft.com/office/drawing/2014/main" id="{17FAF563-901F-0E4D-AABA-AA37F4C832F8}"/>
              </a:ext>
            </a:extLst>
          </p:cNvPr>
          <p:cNvSpPr txBox="1"/>
          <p:nvPr/>
        </p:nvSpPr>
        <p:spPr>
          <a:xfrm>
            <a:off x="18600225" y="9492422"/>
            <a:ext cx="4246926" cy="1077218"/>
          </a:xfrm>
          <a:prstGeom prst="rect">
            <a:avLst/>
          </a:prstGeom>
          <a:noFill/>
        </p:spPr>
        <p:txBody>
          <a:bodyPr wrap="square" rtlCol="0">
            <a:spAutoFit/>
          </a:bodyPr>
          <a:lstStyle/>
          <a:p>
            <a:pPr algn="ctr"/>
            <a:r>
              <a:rPr lang="zh-CN" sz="3200" b="1" dirty="0">
                <a:solidFill>
                  <a:prstClr val="black">
                    <a:lumMod val="65000"/>
                    <a:lumOff val="35000"/>
                  </a:prstClr>
                </a:solidFill>
                <a:latin typeface="Century Gothic" panose="020B0502020202020204" pitchFamily="34" charset="0"/>
                <a:ea typeface="SimSun" charset="0"/>
                <a:cs typeface="Arial Rounded MT Bold" charset="0"/>
              </a:rPr>
              <a:t>第三匹配</a:t>
            </a:r>
            <a:br>
              <a:rPr lang="en-US" altLang="zh-CN" sz="3200" b="1" dirty="0">
                <a:solidFill>
                  <a:prstClr val="black">
                    <a:lumMod val="65000"/>
                    <a:lumOff val="35000"/>
                  </a:prstClr>
                </a:solidFill>
                <a:latin typeface="Century Gothic" panose="020B0502020202020204" pitchFamily="34" charset="0"/>
                <a:ea typeface="SimSun" charset="0"/>
                <a:cs typeface="Arial Rounded MT Bold" charset="0"/>
              </a:rPr>
            </a:br>
            <a:r>
              <a:rPr lang="zh-CN" sz="3200" b="1" dirty="0">
                <a:solidFill>
                  <a:prstClr val="black">
                    <a:lumMod val="65000"/>
                    <a:lumOff val="35000"/>
                  </a:prstClr>
                </a:solidFill>
                <a:latin typeface="Century Gothic" panose="020B0502020202020204" pitchFamily="34" charset="0"/>
                <a:ea typeface="SimSun" charset="0"/>
                <a:cs typeface="Arial Rounded MT Bold" charset="0"/>
              </a:rPr>
              <a:t>奖金阶层</a:t>
            </a:r>
          </a:p>
        </p:txBody>
      </p:sp>
      <p:cxnSp>
        <p:nvCxnSpPr>
          <p:cNvPr id="25" name="Straight Connector 24">
            <a:extLst>
              <a:ext uri="{FF2B5EF4-FFF2-40B4-BE49-F238E27FC236}">
                <a16:creationId xmlns:a16="http://schemas.microsoft.com/office/drawing/2014/main" id="{86D18392-3D47-2E44-BE79-00C97A32E765}"/>
              </a:ext>
            </a:extLst>
          </p:cNvPr>
          <p:cNvCxnSpPr/>
          <p:nvPr/>
        </p:nvCxnSpPr>
        <p:spPr>
          <a:xfrm>
            <a:off x="19324092" y="8423913"/>
            <a:ext cx="2574262" cy="0"/>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CE2C1E3-9765-EA4D-BC5A-9BC9D6F8D03B}"/>
              </a:ext>
            </a:extLst>
          </p:cNvPr>
          <p:cNvSpPr txBox="1"/>
          <p:nvPr/>
        </p:nvSpPr>
        <p:spPr>
          <a:xfrm>
            <a:off x="4887311" y="1011143"/>
            <a:ext cx="19499864" cy="769441"/>
          </a:xfrm>
          <a:prstGeom prst="rect">
            <a:avLst/>
          </a:prstGeom>
          <a:noFill/>
        </p:spPr>
        <p:txBody>
          <a:bodyPr wrap="square" rtlCol="0" anchor="ctr">
            <a:spAutoFit/>
          </a:bodyPr>
          <a:lstStyle/>
          <a:p>
            <a:pPr algn="ctr"/>
            <a:r>
              <a:rPr lang="zh-CN" sz="4400" b="1">
                <a:solidFill>
                  <a:schemeClr val="bg1"/>
                </a:solidFill>
                <a:latin typeface="Century Gothic" panose="020B0502020202020204" pitchFamily="34" charset="0"/>
                <a:ea typeface="SimSun" charset="0"/>
                <a:cs typeface="Century Gothic" charset="0"/>
              </a:rPr>
              <a:t>从经销商至蓝宝石菁英经销商赚取一次奖金</a:t>
            </a:r>
          </a:p>
        </p:txBody>
      </p:sp>
      <p:sp>
        <p:nvSpPr>
          <p:cNvPr id="27" name="TextBox 26">
            <a:extLst>
              <a:ext uri="{FF2B5EF4-FFF2-40B4-BE49-F238E27FC236}">
                <a16:creationId xmlns:a16="http://schemas.microsoft.com/office/drawing/2014/main" id="{79E6BE81-AA0B-4E43-8FAA-D217684E8202}"/>
              </a:ext>
            </a:extLst>
          </p:cNvPr>
          <p:cNvSpPr txBox="1"/>
          <p:nvPr/>
        </p:nvSpPr>
        <p:spPr>
          <a:xfrm>
            <a:off x="5508418" y="6858000"/>
            <a:ext cx="5520008" cy="1246495"/>
          </a:xfrm>
          <a:prstGeom prst="rect">
            <a:avLst/>
          </a:prstGeom>
          <a:noFill/>
        </p:spPr>
        <p:txBody>
          <a:bodyPr wrap="square" rtlCol="0">
            <a:spAutoFit/>
          </a:bodyPr>
          <a:lstStyle/>
          <a:p>
            <a:pPr algn="ctr"/>
            <a:r>
              <a:rPr lang="zh-CN" sz="2500">
                <a:solidFill>
                  <a:srgbClr val="00B050"/>
                </a:solidFill>
                <a:latin typeface="Century Gothic" panose="020B0502020202020204" pitchFamily="34" charset="0"/>
                <a:ea typeface="SimSun" charset="0"/>
                <a:cs typeface="Arial Rounded MT Bold" charset="0"/>
              </a:rPr>
              <a:t>达到</a:t>
            </a:r>
            <a:r>
              <a:rPr lang="zh-CN" sz="2500">
                <a:solidFill>
                  <a:prstClr val="black">
                    <a:lumMod val="65000"/>
                    <a:lumOff val="35000"/>
                  </a:prstClr>
                </a:solidFill>
                <a:latin typeface="Century Gothic" panose="020B0502020202020204" pitchFamily="34" charset="0"/>
                <a:ea typeface="SimSun" charset="0"/>
                <a:cs typeface="Arial Rounded MT Bold" charset="0"/>
              </a:rPr>
              <a:t> </a:t>
            </a:r>
            <a:r>
              <a:rPr lang="zh-CN" sz="2500" b="1">
                <a:solidFill>
                  <a:prstClr val="black">
                    <a:lumMod val="65000"/>
                    <a:lumOff val="35000"/>
                  </a:prstClr>
                </a:solidFill>
                <a:latin typeface="Century Gothic" panose="020B0502020202020204" pitchFamily="34" charset="0"/>
                <a:ea typeface="SimSun" charset="0"/>
                <a:cs typeface="Arial Rounded MT Bold" charset="0"/>
              </a:rPr>
              <a:t>翡翠级经销商</a:t>
            </a:r>
          </a:p>
          <a:p>
            <a:pPr algn="ctr"/>
            <a:r>
              <a:rPr lang="zh-CN" sz="2500">
                <a:solidFill>
                  <a:srgbClr val="00B050"/>
                </a:solidFill>
                <a:latin typeface="Century Gothic" panose="020B0502020202020204" pitchFamily="34" charset="0"/>
                <a:ea typeface="SimSun" charset="0"/>
                <a:cs typeface="Arial Rounded MT Bold" charset="0"/>
              </a:rPr>
              <a:t>累积 </a:t>
            </a:r>
            <a:r>
              <a:rPr lang="zh-CN" sz="2500" b="1">
                <a:latin typeface="Century Gothic" panose="020B0502020202020204" pitchFamily="34" charset="0"/>
                <a:ea typeface="SimSun" charset="0"/>
                <a:cs typeface="Arial Rounded MT Bold" charset="0"/>
              </a:rPr>
              <a:t>750 个人团队消费积分（PGV)</a:t>
            </a:r>
          </a:p>
          <a:p>
            <a:pPr algn="ctr"/>
            <a:r>
              <a:rPr lang="zh-CN" sz="2500" b="1">
                <a:solidFill>
                  <a:prstClr val="black">
                    <a:lumMod val="65000"/>
                    <a:lumOff val="35000"/>
                  </a:prstClr>
                </a:solidFill>
                <a:latin typeface="Century Gothic" panose="020B0502020202020204" pitchFamily="34" charset="0"/>
                <a:ea typeface="SimSun" charset="0"/>
                <a:cs typeface="Arial Rounded MT Bold" charset="0"/>
              </a:rPr>
              <a:t>         </a:t>
            </a:r>
          </a:p>
        </p:txBody>
      </p:sp>
      <p:sp>
        <p:nvSpPr>
          <p:cNvPr id="28" name="TextBox 27">
            <a:extLst>
              <a:ext uri="{FF2B5EF4-FFF2-40B4-BE49-F238E27FC236}">
                <a16:creationId xmlns:a16="http://schemas.microsoft.com/office/drawing/2014/main" id="{3B4B352D-C7A1-2B4B-A9DD-5961482334EB}"/>
              </a:ext>
            </a:extLst>
          </p:cNvPr>
          <p:cNvSpPr txBox="1"/>
          <p:nvPr/>
        </p:nvSpPr>
        <p:spPr>
          <a:xfrm>
            <a:off x="17462147" y="3742912"/>
            <a:ext cx="6298152" cy="861774"/>
          </a:xfrm>
          <a:prstGeom prst="rect">
            <a:avLst/>
          </a:prstGeom>
          <a:noFill/>
        </p:spPr>
        <p:txBody>
          <a:bodyPr wrap="square" rtlCol="0">
            <a:spAutoFit/>
          </a:bodyPr>
          <a:lstStyle/>
          <a:p>
            <a:pPr algn="ctr"/>
            <a:r>
              <a:rPr lang="zh-CN" sz="2500">
                <a:solidFill>
                  <a:srgbClr val="3278BE"/>
                </a:solidFill>
                <a:latin typeface="Century Gothic" panose="020B0502020202020204" pitchFamily="34" charset="0"/>
                <a:ea typeface="SimSun" charset="0"/>
                <a:cs typeface="Arial Rounded MT Bold" charset="0"/>
              </a:rPr>
              <a:t>达到</a:t>
            </a:r>
            <a:r>
              <a:rPr lang="zh-CN" sz="2500" b="1">
                <a:solidFill>
                  <a:prstClr val="black">
                    <a:lumMod val="65000"/>
                    <a:lumOff val="35000"/>
                  </a:prstClr>
                </a:solidFill>
                <a:latin typeface="Century Gothic" panose="020B0502020202020204" pitchFamily="34" charset="0"/>
                <a:ea typeface="SimSun" charset="0"/>
                <a:cs typeface="Arial Rounded MT Bold" charset="0"/>
              </a:rPr>
              <a:t>蓝宝石经销商</a:t>
            </a:r>
          </a:p>
          <a:p>
            <a:pPr algn="ctr"/>
            <a:r>
              <a:rPr lang="zh-CN" sz="2500">
                <a:solidFill>
                  <a:srgbClr val="3278BE"/>
                </a:solidFill>
                <a:latin typeface="Century Gothic" panose="020B0502020202020204" pitchFamily="34" charset="0"/>
                <a:ea typeface="SimSun" charset="0"/>
                <a:cs typeface="Arial Rounded MT Bold" charset="0"/>
              </a:rPr>
              <a:t>累积</a:t>
            </a:r>
            <a:r>
              <a:rPr lang="zh-CN" sz="2500" b="1">
                <a:solidFill>
                  <a:prstClr val="black">
                    <a:lumMod val="65000"/>
                    <a:lumOff val="35000"/>
                  </a:prstClr>
                </a:solidFill>
                <a:latin typeface="Century Gothic" panose="020B0502020202020204" pitchFamily="34" charset="0"/>
                <a:ea typeface="SimSun" charset="0"/>
                <a:cs typeface="Arial Rounded MT Bold" charset="0"/>
              </a:rPr>
              <a:t>4,500 个人团队消费积分（PGV)</a:t>
            </a:r>
          </a:p>
        </p:txBody>
      </p:sp>
      <p:sp>
        <p:nvSpPr>
          <p:cNvPr id="34" name="TextBox 33">
            <a:extLst>
              <a:ext uri="{FF2B5EF4-FFF2-40B4-BE49-F238E27FC236}">
                <a16:creationId xmlns:a16="http://schemas.microsoft.com/office/drawing/2014/main" id="{564E588A-CACF-EB4F-B07D-BAB6CA8294E3}"/>
              </a:ext>
            </a:extLst>
          </p:cNvPr>
          <p:cNvSpPr txBox="1"/>
          <p:nvPr/>
        </p:nvSpPr>
        <p:spPr>
          <a:xfrm>
            <a:off x="11304209" y="5401005"/>
            <a:ext cx="5874560" cy="1246495"/>
          </a:xfrm>
          <a:prstGeom prst="rect">
            <a:avLst/>
          </a:prstGeom>
          <a:noFill/>
        </p:spPr>
        <p:txBody>
          <a:bodyPr wrap="square" rtlCol="0">
            <a:spAutoFit/>
          </a:bodyPr>
          <a:lstStyle/>
          <a:p>
            <a:pPr algn="ctr"/>
            <a:r>
              <a:rPr lang="zh-CN" sz="2500">
                <a:solidFill>
                  <a:schemeClr val="bg2">
                    <a:lumMod val="50000"/>
                  </a:schemeClr>
                </a:solidFill>
                <a:latin typeface="Century Gothic" panose="020B0502020202020204" pitchFamily="34" charset="0"/>
                <a:ea typeface="SimSun" charset="0"/>
                <a:cs typeface="Arial Rounded MT Bold" charset="0"/>
              </a:rPr>
              <a:t>达到</a:t>
            </a:r>
            <a:r>
              <a:rPr lang="zh-CN" sz="2500" b="1">
                <a:solidFill>
                  <a:prstClr val="black">
                    <a:lumMod val="65000"/>
                    <a:lumOff val="35000"/>
                  </a:prstClr>
                </a:solidFill>
                <a:latin typeface="Century Gothic" panose="020B0502020202020204" pitchFamily="34" charset="0"/>
                <a:ea typeface="SimSun" charset="0"/>
                <a:cs typeface="Arial Rounded MT Bold" charset="0"/>
              </a:rPr>
              <a:t>珍珠级经销商</a:t>
            </a:r>
          </a:p>
          <a:p>
            <a:pPr algn="ctr"/>
            <a:r>
              <a:rPr lang="zh-CN" sz="2500">
                <a:solidFill>
                  <a:schemeClr val="bg2">
                    <a:lumMod val="50000"/>
                  </a:schemeClr>
                </a:solidFill>
                <a:latin typeface="Century Gothic" panose="020B0502020202020204" pitchFamily="34" charset="0"/>
                <a:ea typeface="SimSun" charset="0"/>
                <a:cs typeface="Arial Rounded MT Bold" charset="0"/>
              </a:rPr>
              <a:t>累积 </a:t>
            </a:r>
            <a:r>
              <a:rPr lang="zh-CN" sz="2500" b="1">
                <a:latin typeface="Century Gothic" panose="020B0502020202020204" pitchFamily="34" charset="0"/>
                <a:ea typeface="SimSun" charset="0"/>
                <a:cs typeface="Arial Rounded MT Bold" charset="0"/>
              </a:rPr>
              <a:t>2,500 个人团队消费积分（PGV)</a:t>
            </a:r>
          </a:p>
          <a:p>
            <a:pPr algn="ctr"/>
            <a:r>
              <a:rPr lang="zh-CN" sz="2500" b="1">
                <a:solidFill>
                  <a:prstClr val="black">
                    <a:lumMod val="65000"/>
                    <a:lumOff val="35000"/>
                  </a:prstClr>
                </a:solidFill>
                <a:latin typeface="Century Gothic" panose="020B0502020202020204" pitchFamily="34" charset="0"/>
                <a:ea typeface="SimSun" charset="0"/>
                <a:cs typeface="Arial Rounded MT Bold" charset="0"/>
              </a:rPr>
              <a:t>         </a:t>
            </a:r>
          </a:p>
        </p:txBody>
      </p:sp>
      <p:sp>
        <p:nvSpPr>
          <p:cNvPr id="35" name="TextBox 34">
            <a:extLst>
              <a:ext uri="{FF2B5EF4-FFF2-40B4-BE49-F238E27FC236}">
                <a16:creationId xmlns:a16="http://schemas.microsoft.com/office/drawing/2014/main" id="{86756A14-B882-5848-ADA9-447F10AF137D}"/>
              </a:ext>
            </a:extLst>
          </p:cNvPr>
          <p:cNvSpPr txBox="1"/>
          <p:nvPr/>
        </p:nvSpPr>
        <p:spPr>
          <a:xfrm>
            <a:off x="11216590" y="8738044"/>
            <a:ext cx="6142391" cy="1015663"/>
          </a:xfrm>
          <a:prstGeom prst="rect">
            <a:avLst/>
          </a:prstGeom>
          <a:noFill/>
        </p:spPr>
        <p:txBody>
          <a:bodyPr wrap="square" rtlCol="0">
            <a:spAutoFit/>
          </a:bodyPr>
          <a:lstStyle/>
          <a:p>
            <a:pPr algn="ctr"/>
            <a:r>
              <a:rPr lang="zh-CN" sz="6000" b="1">
                <a:solidFill>
                  <a:schemeClr val="bg2">
                    <a:lumMod val="50000"/>
                  </a:schemeClr>
                </a:solidFill>
                <a:latin typeface="Century Gothic" panose="020B0502020202020204" pitchFamily="34" charset="0"/>
                <a:ea typeface="SimSun" charset="0"/>
                <a:cs typeface="Arial Rounded MT Bold" charset="0"/>
              </a:rPr>
              <a:t>$800美元</a:t>
            </a:r>
          </a:p>
        </p:txBody>
      </p:sp>
      <p:cxnSp>
        <p:nvCxnSpPr>
          <p:cNvPr id="37" name="Straight Connector 36">
            <a:extLst>
              <a:ext uri="{FF2B5EF4-FFF2-40B4-BE49-F238E27FC236}">
                <a16:creationId xmlns:a16="http://schemas.microsoft.com/office/drawing/2014/main" id="{DABC8AF0-D747-2B4E-A4CC-AB35D1E551CD}"/>
              </a:ext>
            </a:extLst>
          </p:cNvPr>
          <p:cNvCxnSpPr/>
          <p:nvPr/>
        </p:nvCxnSpPr>
        <p:spPr>
          <a:xfrm>
            <a:off x="13015904" y="9896844"/>
            <a:ext cx="2574262" cy="0"/>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BBEC037-B646-0142-9A00-E76209366444}"/>
              </a:ext>
            </a:extLst>
          </p:cNvPr>
          <p:cNvSpPr txBox="1"/>
          <p:nvPr/>
        </p:nvSpPr>
        <p:spPr>
          <a:xfrm>
            <a:off x="13649842" y="10138071"/>
            <a:ext cx="2625422" cy="707886"/>
          </a:xfrm>
          <a:prstGeom prst="rect">
            <a:avLst/>
          </a:prstGeom>
          <a:noFill/>
        </p:spPr>
        <p:txBody>
          <a:bodyPr wrap="square" rtlCol="0">
            <a:spAutoFit/>
          </a:bodyPr>
          <a:lstStyle/>
          <a:p>
            <a:r>
              <a:rPr lang="zh-CN" sz="4000">
                <a:solidFill>
                  <a:schemeClr val="bg2">
                    <a:lumMod val="50000"/>
                  </a:schemeClr>
                </a:solidFill>
                <a:latin typeface="Century Gothic" panose="020B0502020202020204" pitchFamily="34" charset="0"/>
                <a:ea typeface="SimSun" charset="0"/>
                <a:cs typeface="Arial Rounded MT Bold" charset="0"/>
              </a:rPr>
              <a:t>解锁 </a:t>
            </a:r>
          </a:p>
        </p:txBody>
      </p:sp>
      <p:pic>
        <p:nvPicPr>
          <p:cNvPr id="39" name="Picture 38">
            <a:extLst>
              <a:ext uri="{FF2B5EF4-FFF2-40B4-BE49-F238E27FC236}">
                <a16:creationId xmlns:a16="http://schemas.microsoft.com/office/drawing/2014/main" id="{04BE9D60-9BF5-9F44-8D06-AD648B8BC6ED}"/>
              </a:ext>
            </a:extLst>
          </p:cNvPr>
          <p:cNvPicPr>
            <a:picLocks noChangeAspect="1"/>
          </p:cNvPicPr>
          <p:nvPr/>
        </p:nvPicPr>
        <p:blipFill rotWithShape="1">
          <a:blip r:embed="rId6"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12734497" y="10119327"/>
            <a:ext cx="768704" cy="742558"/>
          </a:xfrm>
          <a:prstGeom prst="rect">
            <a:avLst/>
          </a:prstGeom>
          <a:solidFill>
            <a:schemeClr val="bg1">
              <a:lumMod val="95000"/>
            </a:schemeClr>
          </a:solidFill>
        </p:spPr>
      </p:pic>
      <p:sp>
        <p:nvSpPr>
          <p:cNvPr id="40" name="TextBox 39">
            <a:extLst>
              <a:ext uri="{FF2B5EF4-FFF2-40B4-BE49-F238E27FC236}">
                <a16:creationId xmlns:a16="http://schemas.microsoft.com/office/drawing/2014/main" id="{5376DDB8-BA75-674F-9EFC-0774950927FD}"/>
              </a:ext>
            </a:extLst>
          </p:cNvPr>
          <p:cNvSpPr txBox="1"/>
          <p:nvPr/>
        </p:nvSpPr>
        <p:spPr>
          <a:xfrm>
            <a:off x="11971733" y="10976690"/>
            <a:ext cx="4632104" cy="1077218"/>
          </a:xfrm>
          <a:prstGeom prst="rect">
            <a:avLst/>
          </a:prstGeom>
          <a:noFill/>
        </p:spPr>
        <p:txBody>
          <a:bodyPr wrap="square" rtlCol="0">
            <a:spAutoFit/>
          </a:bodyPr>
          <a:lstStyle/>
          <a:p>
            <a:pPr algn="ctr"/>
            <a:r>
              <a:rPr lang="zh-CN" sz="3200" b="1">
                <a:solidFill>
                  <a:prstClr val="black">
                    <a:lumMod val="65000"/>
                    <a:lumOff val="35000"/>
                  </a:prstClr>
                </a:solidFill>
                <a:latin typeface="Century Gothic" panose="020B0502020202020204" pitchFamily="34" charset="0"/>
                <a:ea typeface="SimSun" charset="0"/>
                <a:cs typeface="Arial Rounded MT Bold" charset="0"/>
              </a:rPr>
              <a:t>第二匹配</a:t>
            </a:r>
          </a:p>
          <a:p>
            <a:pPr algn="ctr"/>
            <a:r>
              <a:rPr lang="zh-CN" sz="3200" b="1">
                <a:solidFill>
                  <a:prstClr val="black">
                    <a:lumMod val="65000"/>
                    <a:lumOff val="35000"/>
                  </a:prstClr>
                </a:solidFill>
                <a:latin typeface="Century Gothic" panose="020B0502020202020204" pitchFamily="34" charset="0"/>
                <a:ea typeface="SimSun" charset="0"/>
                <a:cs typeface="Arial Rounded MT Bold" charset="0"/>
              </a:rPr>
              <a:t>奖金阶层</a:t>
            </a:r>
          </a:p>
        </p:txBody>
      </p:sp>
      <p:pic>
        <p:nvPicPr>
          <p:cNvPr id="11" name="Picture 10" descr="A close up of a logo&#10;&#10;Description generated with very high confidence">
            <a:extLst>
              <a:ext uri="{FF2B5EF4-FFF2-40B4-BE49-F238E27FC236}">
                <a16:creationId xmlns:a16="http://schemas.microsoft.com/office/drawing/2014/main" id="{77DA0C21-D675-4BE2-99A6-15AB136BF17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50011" y="9788430"/>
            <a:ext cx="1828800" cy="1828800"/>
          </a:xfrm>
          <a:prstGeom prst="rect">
            <a:avLst/>
          </a:prstGeom>
        </p:spPr>
      </p:pic>
      <p:grpSp>
        <p:nvGrpSpPr>
          <p:cNvPr id="4" name="Group 3">
            <a:extLst>
              <a:ext uri="{FF2B5EF4-FFF2-40B4-BE49-F238E27FC236}">
                <a16:creationId xmlns:a16="http://schemas.microsoft.com/office/drawing/2014/main" id="{467361D3-AB76-9E40-A3B7-7B6C68BE35BC}"/>
              </a:ext>
            </a:extLst>
          </p:cNvPr>
          <p:cNvGrpSpPr/>
          <p:nvPr/>
        </p:nvGrpSpPr>
        <p:grpSpPr>
          <a:xfrm>
            <a:off x="7347791" y="7944752"/>
            <a:ext cx="2207331" cy="1960099"/>
            <a:chOff x="7150912" y="7976821"/>
            <a:chExt cx="2207331" cy="1960099"/>
          </a:xfrm>
        </p:grpSpPr>
        <p:pic>
          <p:nvPicPr>
            <p:cNvPr id="7" name="Picture 6" descr="A close up of a logo&#10;&#10;Description generated with very high confidence">
              <a:extLst>
                <a:ext uri="{FF2B5EF4-FFF2-40B4-BE49-F238E27FC236}">
                  <a16:creationId xmlns:a16="http://schemas.microsoft.com/office/drawing/2014/main" id="{6A8F166F-D9A5-4A7E-A72D-D46D162C7F4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150912" y="8108120"/>
              <a:ext cx="1828800" cy="1828800"/>
            </a:xfrm>
            <a:prstGeom prst="rect">
              <a:avLst/>
            </a:prstGeom>
          </p:spPr>
        </p:pic>
        <p:sp>
          <p:nvSpPr>
            <p:cNvPr id="2" name="Oval 1">
              <a:extLst>
                <a:ext uri="{FF2B5EF4-FFF2-40B4-BE49-F238E27FC236}">
                  <a16:creationId xmlns:a16="http://schemas.microsoft.com/office/drawing/2014/main" id="{24E2679E-687B-7143-873E-A7A8CBBA72AF}"/>
                </a:ext>
              </a:extLst>
            </p:cNvPr>
            <p:cNvSpPr/>
            <p:nvPr/>
          </p:nvSpPr>
          <p:spPr>
            <a:xfrm>
              <a:off x="8500286" y="7976821"/>
              <a:ext cx="842801" cy="8428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Graphic 30">
              <a:extLst>
                <a:ext uri="{FF2B5EF4-FFF2-40B4-BE49-F238E27FC236}">
                  <a16:creationId xmlns:a16="http://schemas.microsoft.com/office/drawing/2014/main" id="{76BADF50-4FB9-5147-852C-A78FA75D7D3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500286" y="8014163"/>
              <a:ext cx="857957" cy="857957"/>
            </a:xfrm>
            <a:prstGeom prst="rect">
              <a:avLst/>
            </a:prstGeom>
          </p:spPr>
        </p:pic>
      </p:grpSp>
      <p:grpSp>
        <p:nvGrpSpPr>
          <p:cNvPr id="9" name="Group 8">
            <a:extLst>
              <a:ext uri="{FF2B5EF4-FFF2-40B4-BE49-F238E27FC236}">
                <a16:creationId xmlns:a16="http://schemas.microsoft.com/office/drawing/2014/main" id="{76EB2EE6-E694-FF49-897A-C24D19D9DA51}"/>
              </a:ext>
            </a:extLst>
          </p:cNvPr>
          <p:cNvGrpSpPr/>
          <p:nvPr/>
        </p:nvGrpSpPr>
        <p:grpSpPr>
          <a:xfrm>
            <a:off x="13327089" y="6453200"/>
            <a:ext cx="2205962" cy="2005213"/>
            <a:chOff x="13463999" y="6189686"/>
            <a:chExt cx="2205962" cy="2005213"/>
          </a:xfrm>
        </p:grpSpPr>
        <p:pic>
          <p:nvPicPr>
            <p:cNvPr id="5" name="Picture 4" descr="A close up of a logo&#10;&#10;Description generated with very high confidence">
              <a:extLst>
                <a:ext uri="{FF2B5EF4-FFF2-40B4-BE49-F238E27FC236}">
                  <a16:creationId xmlns:a16="http://schemas.microsoft.com/office/drawing/2014/main" id="{F2112F6F-7342-4C33-941C-71A69706586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463999" y="6366099"/>
              <a:ext cx="1828800" cy="1828800"/>
            </a:xfrm>
            <a:prstGeom prst="rect">
              <a:avLst/>
            </a:prstGeom>
          </p:spPr>
        </p:pic>
        <p:sp>
          <p:nvSpPr>
            <p:cNvPr id="43" name="Oval 42">
              <a:extLst>
                <a:ext uri="{FF2B5EF4-FFF2-40B4-BE49-F238E27FC236}">
                  <a16:creationId xmlns:a16="http://schemas.microsoft.com/office/drawing/2014/main" id="{D693FDEB-ADCD-F641-BEE3-D8C0396C49D8}"/>
                </a:ext>
              </a:extLst>
            </p:cNvPr>
            <p:cNvSpPr/>
            <p:nvPr/>
          </p:nvSpPr>
          <p:spPr>
            <a:xfrm>
              <a:off x="14769835" y="6236977"/>
              <a:ext cx="842801" cy="8428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Graphic 35">
              <a:extLst>
                <a:ext uri="{FF2B5EF4-FFF2-40B4-BE49-F238E27FC236}">
                  <a16:creationId xmlns:a16="http://schemas.microsoft.com/office/drawing/2014/main" id="{22471971-13E0-1240-B793-6CB31CA36C3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4732577" y="6189686"/>
              <a:ext cx="937384" cy="937384"/>
            </a:xfrm>
            <a:prstGeom prst="rect">
              <a:avLst/>
            </a:prstGeom>
          </p:spPr>
        </p:pic>
      </p:grpSp>
      <p:sp>
        <p:nvSpPr>
          <p:cNvPr id="12" name="TextBox 11">
            <a:extLst>
              <a:ext uri="{FF2B5EF4-FFF2-40B4-BE49-F238E27FC236}">
                <a16:creationId xmlns:a16="http://schemas.microsoft.com/office/drawing/2014/main" id="{B30689A3-6D63-9849-8CFE-08E34CA988C1}"/>
              </a:ext>
            </a:extLst>
          </p:cNvPr>
          <p:cNvSpPr txBox="1"/>
          <p:nvPr/>
        </p:nvSpPr>
        <p:spPr>
          <a:xfrm>
            <a:off x="15612531" y="7876600"/>
            <a:ext cx="184731" cy="646331"/>
          </a:xfrm>
          <a:prstGeom prst="rect">
            <a:avLst/>
          </a:prstGeom>
          <a:noFill/>
        </p:spPr>
        <p:txBody>
          <a:bodyPr wrap="none" rtlCol="0">
            <a:spAutoFit/>
          </a:bodyPr>
          <a:lstStyle/>
          <a:p>
            <a:endParaRPr lang="en-US" dirty="0"/>
          </a:p>
        </p:txBody>
      </p:sp>
      <p:grpSp>
        <p:nvGrpSpPr>
          <p:cNvPr id="29" name="Group 28">
            <a:extLst>
              <a:ext uri="{FF2B5EF4-FFF2-40B4-BE49-F238E27FC236}">
                <a16:creationId xmlns:a16="http://schemas.microsoft.com/office/drawing/2014/main" id="{5E10C20D-2E3C-1046-903E-F465F183EFD8}"/>
              </a:ext>
            </a:extLst>
          </p:cNvPr>
          <p:cNvGrpSpPr/>
          <p:nvPr/>
        </p:nvGrpSpPr>
        <p:grpSpPr>
          <a:xfrm>
            <a:off x="19750780" y="4833418"/>
            <a:ext cx="2243058" cy="1959890"/>
            <a:chOff x="20472371" y="4809813"/>
            <a:chExt cx="2243058" cy="1959890"/>
          </a:xfrm>
        </p:grpSpPr>
        <p:pic>
          <p:nvPicPr>
            <p:cNvPr id="3" name="Picture 2" descr="A close up of a logo&#10;&#10;Description generated with very high confidence">
              <a:extLst>
                <a:ext uri="{FF2B5EF4-FFF2-40B4-BE49-F238E27FC236}">
                  <a16:creationId xmlns:a16="http://schemas.microsoft.com/office/drawing/2014/main" id="{7C3F321B-B9C9-4437-BE69-960ACC0D3635}"/>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0472371" y="4940903"/>
              <a:ext cx="1828800" cy="1828800"/>
            </a:xfrm>
            <a:prstGeom prst="rect">
              <a:avLst/>
            </a:prstGeom>
          </p:spPr>
        </p:pic>
        <p:sp>
          <p:nvSpPr>
            <p:cNvPr id="45" name="Oval 44">
              <a:extLst>
                <a:ext uri="{FF2B5EF4-FFF2-40B4-BE49-F238E27FC236}">
                  <a16:creationId xmlns:a16="http://schemas.microsoft.com/office/drawing/2014/main" id="{76CDDB5B-3A2B-3A45-910A-0BB9999D565E}"/>
                </a:ext>
              </a:extLst>
            </p:cNvPr>
            <p:cNvSpPr/>
            <p:nvPr/>
          </p:nvSpPr>
          <p:spPr>
            <a:xfrm>
              <a:off x="21835795" y="4826258"/>
              <a:ext cx="842801" cy="8428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Graphic 32">
              <a:extLst>
                <a:ext uri="{FF2B5EF4-FFF2-40B4-BE49-F238E27FC236}">
                  <a16:creationId xmlns:a16="http://schemas.microsoft.com/office/drawing/2014/main" id="{0D63196C-8FEB-9045-83B6-3DC7CFDCFC6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1798960" y="4809813"/>
              <a:ext cx="916469" cy="916469"/>
            </a:xfrm>
            <a:prstGeom prst="rect">
              <a:avLst/>
            </a:prstGeom>
          </p:spPr>
        </p:pic>
      </p:grpSp>
      <p:sp>
        <p:nvSpPr>
          <p:cNvPr id="30" name="Oval 29">
            <a:extLst>
              <a:ext uri="{FF2B5EF4-FFF2-40B4-BE49-F238E27FC236}">
                <a16:creationId xmlns:a16="http://schemas.microsoft.com/office/drawing/2014/main" id="{042292D5-75B5-ED4B-82AD-F279FAF6A1AB}"/>
              </a:ext>
            </a:extLst>
          </p:cNvPr>
          <p:cNvSpPr/>
          <p:nvPr/>
        </p:nvSpPr>
        <p:spPr>
          <a:xfrm>
            <a:off x="2051545" y="7239093"/>
            <a:ext cx="1251284" cy="1251284"/>
          </a:xfrm>
          <a:prstGeom prst="ellipse">
            <a:avLst/>
          </a:prstGeom>
          <a:solidFill>
            <a:srgbClr val="7711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b="1">
                <a:latin typeface="Century Gothic" panose="020B0502020202020204" pitchFamily="34" charset="0"/>
                <a:ea typeface="SimSun"/>
              </a:rPr>
              <a:t>1</a:t>
            </a:r>
          </a:p>
        </p:txBody>
      </p:sp>
      <p:sp>
        <p:nvSpPr>
          <p:cNvPr id="49" name="Oval 48">
            <a:extLst>
              <a:ext uri="{FF2B5EF4-FFF2-40B4-BE49-F238E27FC236}">
                <a16:creationId xmlns:a16="http://schemas.microsoft.com/office/drawing/2014/main" id="{14585B5E-FD4C-AF43-835F-FB0CFAF00267}"/>
              </a:ext>
            </a:extLst>
          </p:cNvPr>
          <p:cNvSpPr/>
          <p:nvPr/>
        </p:nvSpPr>
        <p:spPr>
          <a:xfrm>
            <a:off x="7642780" y="5438224"/>
            <a:ext cx="1251284" cy="1251284"/>
          </a:xfrm>
          <a:prstGeom prst="ellipse">
            <a:avLst/>
          </a:prstGeom>
          <a:solidFill>
            <a:srgbClr val="7711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b="1">
                <a:latin typeface="Century Gothic" panose="020B0502020202020204" pitchFamily="34" charset="0"/>
                <a:ea typeface="SimSun"/>
              </a:rPr>
              <a:t>2</a:t>
            </a:r>
          </a:p>
        </p:txBody>
      </p:sp>
      <p:sp>
        <p:nvSpPr>
          <p:cNvPr id="50" name="Oval 49">
            <a:extLst>
              <a:ext uri="{FF2B5EF4-FFF2-40B4-BE49-F238E27FC236}">
                <a16:creationId xmlns:a16="http://schemas.microsoft.com/office/drawing/2014/main" id="{BDB5BACE-C745-B741-8523-13E295BEAF09}"/>
              </a:ext>
            </a:extLst>
          </p:cNvPr>
          <p:cNvSpPr/>
          <p:nvPr/>
        </p:nvSpPr>
        <p:spPr>
          <a:xfrm>
            <a:off x="13615847" y="4018988"/>
            <a:ext cx="1251284" cy="1251284"/>
          </a:xfrm>
          <a:prstGeom prst="ellipse">
            <a:avLst/>
          </a:prstGeom>
          <a:solidFill>
            <a:srgbClr val="7711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b="1">
                <a:latin typeface="Century Gothic" panose="020B0502020202020204" pitchFamily="34" charset="0"/>
                <a:ea typeface="SimSun"/>
              </a:rPr>
              <a:t>3</a:t>
            </a:r>
          </a:p>
        </p:txBody>
      </p:sp>
      <p:sp>
        <p:nvSpPr>
          <p:cNvPr id="51" name="Oval 50">
            <a:extLst>
              <a:ext uri="{FF2B5EF4-FFF2-40B4-BE49-F238E27FC236}">
                <a16:creationId xmlns:a16="http://schemas.microsoft.com/office/drawing/2014/main" id="{18EAAC3A-97B9-2F41-9804-1D11AFD834F1}"/>
              </a:ext>
            </a:extLst>
          </p:cNvPr>
          <p:cNvSpPr/>
          <p:nvPr/>
        </p:nvSpPr>
        <p:spPr>
          <a:xfrm>
            <a:off x="19985581" y="2358474"/>
            <a:ext cx="1251284" cy="1251284"/>
          </a:xfrm>
          <a:prstGeom prst="ellipse">
            <a:avLst/>
          </a:prstGeom>
          <a:solidFill>
            <a:srgbClr val="7711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b="1">
                <a:latin typeface="Century Gothic" panose="020B0502020202020204" pitchFamily="34" charset="0"/>
                <a:ea typeface="SimSun"/>
              </a:rPr>
              <a:t>4</a:t>
            </a:r>
          </a:p>
        </p:txBody>
      </p:sp>
      <p:pic>
        <p:nvPicPr>
          <p:cNvPr id="56" name="Graphic 55">
            <a:extLst>
              <a:ext uri="{FF2B5EF4-FFF2-40B4-BE49-F238E27FC236}">
                <a16:creationId xmlns:a16="http://schemas.microsoft.com/office/drawing/2014/main" id="{8CF94329-45A5-9048-BF04-ADC067890D24}"/>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22662851" y="12546800"/>
            <a:ext cx="1155380" cy="821038"/>
          </a:xfrm>
          <a:prstGeom prst="rect">
            <a:avLst/>
          </a:prstGeom>
        </p:spPr>
      </p:pic>
      <p:pic>
        <p:nvPicPr>
          <p:cNvPr id="53" name="Picture 52">
            <a:extLst>
              <a:ext uri="{FF2B5EF4-FFF2-40B4-BE49-F238E27FC236}">
                <a16:creationId xmlns:a16="http://schemas.microsoft.com/office/drawing/2014/main" id="{5EDB30F9-C13D-9446-9CA3-FB8958BF6EE3}"/>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490505" y="617789"/>
            <a:ext cx="4566721" cy="1594011"/>
          </a:xfrm>
          <a:prstGeom prst="rect">
            <a:avLst/>
          </a:prstGeom>
        </p:spPr>
      </p:pic>
    </p:spTree>
    <p:extLst>
      <p:ext uri="{BB962C8B-B14F-4D97-AF65-F5344CB8AC3E}">
        <p14:creationId xmlns:p14="http://schemas.microsoft.com/office/powerpoint/2010/main" val="92901207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8" grpId="0"/>
      <p:bldP spid="19" grpId="0"/>
      <p:bldP spid="21" grpId="0"/>
      <p:bldP spid="23" grpId="0"/>
      <p:bldP spid="24" grpId="0"/>
      <p:bldP spid="27" grpId="0"/>
      <p:bldP spid="28" grpId="0"/>
      <p:bldP spid="34" grpId="0"/>
      <p:bldP spid="35" grpId="0"/>
      <p:bldP spid="38" grpId="0"/>
      <p:bldP spid="40" grpId="0"/>
      <p:bldP spid="30" grpId="0" animBg="1"/>
      <p:bldP spid="49" grpId="0" animBg="1"/>
      <p:bldP spid="50" grpId="0" animBg="1"/>
      <p:bldP spid="5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B9CA6A59-CCD4-3C44-8F9F-6E69BBF39D4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053" y="-18148"/>
            <a:ext cx="24463163" cy="2805679"/>
          </a:xfrm>
          <a:prstGeom prst="rect">
            <a:avLst/>
          </a:prstGeom>
        </p:spPr>
      </p:pic>
      <p:sp>
        <p:nvSpPr>
          <p:cNvPr id="71" name="TextBox 70">
            <a:extLst>
              <a:ext uri="{FF2B5EF4-FFF2-40B4-BE49-F238E27FC236}">
                <a16:creationId xmlns:a16="http://schemas.microsoft.com/office/drawing/2014/main" id="{9617398F-2B21-4E08-B5C5-EF22F257322B}"/>
              </a:ext>
            </a:extLst>
          </p:cNvPr>
          <p:cNvSpPr txBox="1"/>
          <p:nvPr/>
        </p:nvSpPr>
        <p:spPr>
          <a:xfrm>
            <a:off x="4887311" y="1011143"/>
            <a:ext cx="19499864" cy="769441"/>
          </a:xfrm>
          <a:prstGeom prst="rect">
            <a:avLst/>
          </a:prstGeom>
          <a:noFill/>
        </p:spPr>
        <p:txBody>
          <a:bodyPr wrap="square" rtlCol="0" anchor="ctr">
            <a:spAutoFit/>
          </a:bodyPr>
          <a:lstStyle/>
          <a:p>
            <a:pPr algn="ctr"/>
            <a:r>
              <a:rPr lang="zh-CN" sz="4400" b="1">
                <a:solidFill>
                  <a:schemeClr val="bg1"/>
                </a:solidFill>
                <a:latin typeface="Century Gothic" panose="020B0502020202020204" pitchFamily="34" charset="0"/>
                <a:ea typeface="SimSun" charset="0"/>
                <a:cs typeface="Century Gothic" charset="0"/>
              </a:rPr>
              <a:t>从经销商至红宝石总裁赚取一次奖金</a:t>
            </a:r>
          </a:p>
        </p:txBody>
      </p:sp>
      <p:cxnSp>
        <p:nvCxnSpPr>
          <p:cNvPr id="37" name="Straight Arrow Connector 36">
            <a:extLst>
              <a:ext uri="{FF2B5EF4-FFF2-40B4-BE49-F238E27FC236}">
                <a16:creationId xmlns:a16="http://schemas.microsoft.com/office/drawing/2014/main" id="{B4DF5B3C-E78D-2247-A6A5-656016B67852}"/>
              </a:ext>
            </a:extLst>
          </p:cNvPr>
          <p:cNvCxnSpPr>
            <a:cxnSpLocks/>
          </p:cNvCxnSpPr>
          <p:nvPr/>
        </p:nvCxnSpPr>
        <p:spPr bwMode="auto">
          <a:xfrm flipV="1">
            <a:off x="818147" y="5191188"/>
            <a:ext cx="22918947" cy="5018407"/>
          </a:xfrm>
          <a:prstGeom prst="straightConnector1">
            <a:avLst/>
          </a:prstGeom>
          <a:blipFill dpi="0" rotWithShape="0">
            <a:blip r:embed="rId4"/>
            <a:srcRect/>
            <a:tile tx="0" ty="0" sx="100000" sy="100000" flip="none" algn="tl"/>
          </a:blipFill>
          <a:ln w="63500" cap="flat" cmpd="sng" algn="ctr">
            <a:solidFill>
              <a:srgbClr val="19B0D2"/>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2" name="TextBox 41">
            <a:extLst>
              <a:ext uri="{FF2B5EF4-FFF2-40B4-BE49-F238E27FC236}">
                <a16:creationId xmlns:a16="http://schemas.microsoft.com/office/drawing/2014/main" id="{C687602A-A996-BC47-8C60-75A063ED649E}"/>
              </a:ext>
            </a:extLst>
          </p:cNvPr>
          <p:cNvSpPr txBox="1"/>
          <p:nvPr/>
        </p:nvSpPr>
        <p:spPr>
          <a:xfrm>
            <a:off x="8888099" y="10674847"/>
            <a:ext cx="2625422" cy="707886"/>
          </a:xfrm>
          <a:prstGeom prst="rect">
            <a:avLst/>
          </a:prstGeom>
          <a:noFill/>
        </p:spPr>
        <p:txBody>
          <a:bodyPr wrap="square" rtlCol="0">
            <a:spAutoFit/>
          </a:bodyPr>
          <a:lstStyle/>
          <a:p>
            <a:r>
              <a:rPr lang="zh-CN" sz="4000">
                <a:solidFill>
                  <a:srgbClr val="2C449C"/>
                </a:solidFill>
                <a:latin typeface="Century Gothic" panose="020B0502020202020204" pitchFamily="34" charset="0"/>
                <a:ea typeface="SimSun" charset="0"/>
                <a:cs typeface="Arial Rounded MT Bold" charset="0"/>
              </a:rPr>
              <a:t>解锁 </a:t>
            </a:r>
          </a:p>
        </p:txBody>
      </p:sp>
      <p:sp>
        <p:nvSpPr>
          <p:cNvPr id="44" name="TextBox 43">
            <a:extLst>
              <a:ext uri="{FF2B5EF4-FFF2-40B4-BE49-F238E27FC236}">
                <a16:creationId xmlns:a16="http://schemas.microsoft.com/office/drawing/2014/main" id="{1B2DD636-2BB6-E048-AD8E-3FEF51490915}"/>
              </a:ext>
            </a:extLst>
          </p:cNvPr>
          <p:cNvSpPr txBox="1"/>
          <p:nvPr/>
        </p:nvSpPr>
        <p:spPr>
          <a:xfrm>
            <a:off x="7246561" y="11582998"/>
            <a:ext cx="4632104" cy="1077218"/>
          </a:xfrm>
          <a:prstGeom prst="rect">
            <a:avLst/>
          </a:prstGeom>
          <a:noFill/>
        </p:spPr>
        <p:txBody>
          <a:bodyPr wrap="square" rtlCol="0">
            <a:spAutoFit/>
          </a:bodyPr>
          <a:lstStyle/>
          <a:p>
            <a:pPr algn="ctr"/>
            <a:r>
              <a:rPr lang="zh-CN" sz="3200" b="1">
                <a:solidFill>
                  <a:prstClr val="black">
                    <a:lumMod val="65000"/>
                    <a:lumOff val="35000"/>
                  </a:prstClr>
                </a:solidFill>
                <a:latin typeface="Century Gothic" panose="020B0502020202020204" pitchFamily="34" charset="0"/>
                <a:ea typeface="SimSun" charset="0"/>
                <a:cs typeface="Arial Rounded MT Bold" charset="0"/>
              </a:rPr>
              <a:t>第三匹配</a:t>
            </a:r>
            <a:br>
              <a:rPr lang="zh-CN" sz="3200" b="1">
                <a:solidFill>
                  <a:prstClr val="black">
                    <a:lumMod val="65000"/>
                    <a:lumOff val="35000"/>
                  </a:prstClr>
                </a:solidFill>
                <a:latin typeface="Century Gothic" panose="020B0502020202020204" pitchFamily="34" charset="0"/>
                <a:ea typeface="SimSun" charset="0"/>
                <a:cs typeface="Arial Rounded MT Bold" charset="0"/>
              </a:rPr>
            </a:br>
            <a:r>
              <a:rPr lang="zh-CN" sz="3200" b="1">
                <a:solidFill>
                  <a:prstClr val="black">
                    <a:lumMod val="65000"/>
                    <a:lumOff val="35000"/>
                  </a:prstClr>
                </a:solidFill>
                <a:latin typeface="Century Gothic" panose="020B0502020202020204" pitchFamily="34" charset="0"/>
                <a:ea typeface="SimSun" charset="0"/>
                <a:cs typeface="Arial Rounded MT Bold" charset="0"/>
              </a:rPr>
              <a:t>奖金阶层</a:t>
            </a:r>
          </a:p>
        </p:txBody>
      </p:sp>
      <p:cxnSp>
        <p:nvCxnSpPr>
          <p:cNvPr id="45" name="Straight Connector 44">
            <a:extLst>
              <a:ext uri="{FF2B5EF4-FFF2-40B4-BE49-F238E27FC236}">
                <a16:creationId xmlns:a16="http://schemas.microsoft.com/office/drawing/2014/main" id="{882A160C-C57E-E140-921C-E3113426175B}"/>
              </a:ext>
            </a:extLst>
          </p:cNvPr>
          <p:cNvCxnSpPr>
            <a:cxnSpLocks/>
          </p:cNvCxnSpPr>
          <p:nvPr/>
        </p:nvCxnSpPr>
        <p:spPr>
          <a:xfrm flipV="1">
            <a:off x="7476883" y="10475175"/>
            <a:ext cx="4109790" cy="59031"/>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5CB48E2E-C247-F64A-B87C-BF3D81921E2C}"/>
              </a:ext>
            </a:extLst>
          </p:cNvPr>
          <p:cNvSpPr txBox="1"/>
          <p:nvPr/>
        </p:nvSpPr>
        <p:spPr>
          <a:xfrm>
            <a:off x="15186871" y="9302930"/>
            <a:ext cx="2625422" cy="707886"/>
          </a:xfrm>
          <a:prstGeom prst="rect">
            <a:avLst/>
          </a:prstGeom>
          <a:noFill/>
        </p:spPr>
        <p:txBody>
          <a:bodyPr wrap="square" rtlCol="0">
            <a:spAutoFit/>
          </a:bodyPr>
          <a:lstStyle/>
          <a:p>
            <a:r>
              <a:rPr lang="zh-CN" sz="4000">
                <a:solidFill>
                  <a:srgbClr val="2C449C"/>
                </a:solidFill>
                <a:latin typeface="Century Gothic" panose="020B0502020202020204" pitchFamily="34" charset="0"/>
                <a:ea typeface="SimSun" charset="0"/>
                <a:cs typeface="Arial Rounded MT Bold" charset="0"/>
              </a:rPr>
              <a:t>解锁 </a:t>
            </a:r>
          </a:p>
        </p:txBody>
      </p:sp>
      <p:sp>
        <p:nvSpPr>
          <p:cNvPr id="48" name="TextBox 47">
            <a:extLst>
              <a:ext uri="{FF2B5EF4-FFF2-40B4-BE49-F238E27FC236}">
                <a16:creationId xmlns:a16="http://schemas.microsoft.com/office/drawing/2014/main" id="{C56F108D-4A09-074C-B768-916985E5D0D5}"/>
              </a:ext>
            </a:extLst>
          </p:cNvPr>
          <p:cNvSpPr txBox="1"/>
          <p:nvPr/>
        </p:nvSpPr>
        <p:spPr>
          <a:xfrm>
            <a:off x="12715746" y="7960200"/>
            <a:ext cx="6164720" cy="1015663"/>
          </a:xfrm>
          <a:prstGeom prst="rect">
            <a:avLst/>
          </a:prstGeom>
          <a:noFill/>
        </p:spPr>
        <p:txBody>
          <a:bodyPr wrap="square" rtlCol="0">
            <a:spAutoFit/>
          </a:bodyPr>
          <a:lstStyle/>
          <a:p>
            <a:pPr algn="ctr"/>
            <a:r>
              <a:rPr lang="zh-CN" sz="6000" b="1">
                <a:solidFill>
                  <a:srgbClr val="2C449C"/>
                </a:solidFill>
                <a:latin typeface="Century Gothic" panose="020B0502020202020204" pitchFamily="34" charset="0"/>
                <a:ea typeface="SimSun" charset="0"/>
                <a:cs typeface="Arial Rounded MT Bold" charset="0"/>
              </a:rPr>
              <a:t>$6,000美元</a:t>
            </a:r>
          </a:p>
        </p:txBody>
      </p:sp>
      <p:sp>
        <p:nvSpPr>
          <p:cNvPr id="49" name="TextBox 48">
            <a:extLst>
              <a:ext uri="{FF2B5EF4-FFF2-40B4-BE49-F238E27FC236}">
                <a16:creationId xmlns:a16="http://schemas.microsoft.com/office/drawing/2014/main" id="{6E27A9D5-0449-9B4A-A03E-9469495A0042}"/>
              </a:ext>
            </a:extLst>
          </p:cNvPr>
          <p:cNvSpPr txBox="1"/>
          <p:nvPr/>
        </p:nvSpPr>
        <p:spPr>
          <a:xfrm>
            <a:off x="13674643" y="10175632"/>
            <a:ext cx="4246926" cy="1077218"/>
          </a:xfrm>
          <a:prstGeom prst="rect">
            <a:avLst/>
          </a:prstGeom>
          <a:noFill/>
        </p:spPr>
        <p:txBody>
          <a:bodyPr wrap="square" rtlCol="0">
            <a:spAutoFit/>
          </a:bodyPr>
          <a:lstStyle/>
          <a:p>
            <a:pPr algn="ctr"/>
            <a:r>
              <a:rPr lang="zh-CN" sz="3200" b="1">
                <a:solidFill>
                  <a:prstClr val="black">
                    <a:lumMod val="65000"/>
                    <a:lumOff val="35000"/>
                  </a:prstClr>
                </a:solidFill>
                <a:latin typeface="Century Gothic" panose="020B0502020202020204" pitchFamily="34" charset="0"/>
                <a:ea typeface="SimSun" charset="0"/>
                <a:cs typeface="Arial Rounded MT Bold" charset="0"/>
              </a:rPr>
              <a:t>第三匹配</a:t>
            </a:r>
            <a:br>
              <a:rPr lang="zh-CN" sz="3200" b="1">
                <a:solidFill>
                  <a:prstClr val="black">
                    <a:lumMod val="65000"/>
                    <a:lumOff val="35000"/>
                  </a:prstClr>
                </a:solidFill>
                <a:latin typeface="Century Gothic" panose="020B0502020202020204" pitchFamily="34" charset="0"/>
                <a:ea typeface="SimSun" charset="0"/>
                <a:cs typeface="Arial Rounded MT Bold" charset="0"/>
              </a:rPr>
            </a:br>
            <a:r>
              <a:rPr lang="zh-CN" sz="3200" b="1">
                <a:solidFill>
                  <a:prstClr val="black">
                    <a:lumMod val="65000"/>
                    <a:lumOff val="35000"/>
                  </a:prstClr>
                </a:solidFill>
                <a:latin typeface="Century Gothic" panose="020B0502020202020204" pitchFamily="34" charset="0"/>
                <a:ea typeface="SimSun" charset="0"/>
                <a:cs typeface="Arial Rounded MT Bold" charset="0"/>
              </a:rPr>
              <a:t>奖金阶层</a:t>
            </a:r>
          </a:p>
        </p:txBody>
      </p:sp>
      <p:cxnSp>
        <p:nvCxnSpPr>
          <p:cNvPr id="50" name="Straight Connector 49">
            <a:extLst>
              <a:ext uri="{FF2B5EF4-FFF2-40B4-BE49-F238E27FC236}">
                <a16:creationId xmlns:a16="http://schemas.microsoft.com/office/drawing/2014/main" id="{6CF4FC92-336A-464D-ADE1-BCA41F472DCD}"/>
              </a:ext>
            </a:extLst>
          </p:cNvPr>
          <p:cNvCxnSpPr>
            <a:cxnSpLocks/>
          </p:cNvCxnSpPr>
          <p:nvPr/>
        </p:nvCxnSpPr>
        <p:spPr>
          <a:xfrm>
            <a:off x="13674643" y="9076346"/>
            <a:ext cx="4246926" cy="0"/>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671B8C41-AF33-DD4B-AE3B-0EECCAF6C8A7}"/>
              </a:ext>
            </a:extLst>
          </p:cNvPr>
          <p:cNvSpPr txBox="1"/>
          <p:nvPr/>
        </p:nvSpPr>
        <p:spPr>
          <a:xfrm>
            <a:off x="-446087" y="6869314"/>
            <a:ext cx="7377602" cy="1246495"/>
          </a:xfrm>
          <a:prstGeom prst="rect">
            <a:avLst/>
          </a:prstGeom>
          <a:noFill/>
        </p:spPr>
        <p:txBody>
          <a:bodyPr wrap="square" rtlCol="0">
            <a:spAutoFit/>
          </a:bodyPr>
          <a:lstStyle/>
          <a:p>
            <a:pPr algn="ctr"/>
            <a:r>
              <a:rPr lang="zh-CN" sz="2500">
                <a:solidFill>
                  <a:srgbClr val="2C449C"/>
                </a:solidFill>
                <a:latin typeface="Century Gothic" panose="020B0502020202020204" pitchFamily="34" charset="0"/>
                <a:ea typeface="SimSun" charset="0"/>
                <a:cs typeface="Arial Rounded MT Bold" charset="0"/>
              </a:rPr>
              <a:t>达到</a:t>
            </a:r>
            <a:r>
              <a:rPr lang="zh-CN" sz="2500" b="1">
                <a:solidFill>
                  <a:prstClr val="black">
                    <a:lumMod val="65000"/>
                    <a:lumOff val="35000"/>
                  </a:prstClr>
                </a:solidFill>
                <a:latin typeface="Century Gothic" panose="020B0502020202020204" pitchFamily="34" charset="0"/>
                <a:ea typeface="SimSun" charset="0"/>
                <a:cs typeface="Arial Rounded MT Bold" charset="0"/>
              </a:rPr>
              <a:t>蓝宝石25局经销商</a:t>
            </a:r>
          </a:p>
          <a:p>
            <a:pPr algn="ctr"/>
            <a:r>
              <a:rPr lang="zh-CN" sz="2500">
                <a:solidFill>
                  <a:srgbClr val="2C449C"/>
                </a:solidFill>
                <a:latin typeface="Century Gothic" panose="020B0502020202020204" pitchFamily="34" charset="0"/>
                <a:ea typeface="SimSun" charset="0"/>
                <a:cs typeface="Arial Rounded MT Bold" charset="0"/>
              </a:rPr>
              <a:t>获取</a:t>
            </a:r>
            <a:r>
              <a:rPr lang="zh-CN" sz="2500">
                <a:solidFill>
                  <a:srgbClr val="92D050"/>
                </a:solidFill>
                <a:latin typeface="Century Gothic" panose="020B0502020202020204" pitchFamily="34" charset="0"/>
                <a:ea typeface="SimSun" charset="0"/>
                <a:cs typeface="Arial Rounded MT Bold" charset="0"/>
              </a:rPr>
              <a:t> </a:t>
            </a:r>
            <a:r>
              <a:rPr lang="zh-CN" sz="2500" b="1">
                <a:solidFill>
                  <a:prstClr val="black">
                    <a:lumMod val="65000"/>
                    <a:lumOff val="35000"/>
                  </a:prstClr>
                </a:solidFill>
                <a:latin typeface="Century Gothic" panose="020B0502020202020204" pitchFamily="34" charset="0"/>
                <a:ea typeface="SimSun" charset="0"/>
                <a:cs typeface="Arial Rounded MT Bold" charset="0"/>
              </a:rPr>
              <a:t>25局数</a:t>
            </a:r>
          </a:p>
          <a:p>
            <a:pPr algn="ctr"/>
            <a:r>
              <a:rPr lang="zh-CN" sz="2500">
                <a:solidFill>
                  <a:srgbClr val="2C449C"/>
                </a:solidFill>
                <a:latin typeface="Century Gothic" panose="020B0502020202020204" pitchFamily="34" charset="0"/>
                <a:ea typeface="SimSun" charset="0"/>
                <a:cs typeface="Arial Rounded MT Bold" charset="0"/>
              </a:rPr>
              <a:t>累积 </a:t>
            </a:r>
            <a:r>
              <a:rPr lang="zh-CN" sz="2500" b="1">
                <a:latin typeface="Century Gothic" panose="020B0502020202020204" pitchFamily="34" charset="0"/>
                <a:ea typeface="SimSun" charset="0"/>
                <a:cs typeface="Arial Rounded MT Bold" charset="0"/>
              </a:rPr>
              <a:t>10,000 个人团队消费积分（PGV)</a:t>
            </a:r>
          </a:p>
        </p:txBody>
      </p:sp>
      <p:sp>
        <p:nvSpPr>
          <p:cNvPr id="55" name="TextBox 54">
            <a:extLst>
              <a:ext uri="{FF2B5EF4-FFF2-40B4-BE49-F238E27FC236}">
                <a16:creationId xmlns:a16="http://schemas.microsoft.com/office/drawing/2014/main" id="{9DED5E94-E2CD-1B4A-BAAA-70E0B73C0E54}"/>
              </a:ext>
            </a:extLst>
          </p:cNvPr>
          <p:cNvSpPr txBox="1"/>
          <p:nvPr/>
        </p:nvSpPr>
        <p:spPr>
          <a:xfrm>
            <a:off x="-218853" y="10320993"/>
            <a:ext cx="6402849" cy="1015663"/>
          </a:xfrm>
          <a:prstGeom prst="rect">
            <a:avLst/>
          </a:prstGeom>
          <a:noFill/>
        </p:spPr>
        <p:txBody>
          <a:bodyPr wrap="square" rtlCol="0">
            <a:spAutoFit/>
          </a:bodyPr>
          <a:lstStyle/>
          <a:p>
            <a:pPr algn="ctr"/>
            <a:r>
              <a:rPr lang="zh-CN" sz="6000" b="1">
                <a:solidFill>
                  <a:srgbClr val="2C449C"/>
                </a:solidFill>
                <a:latin typeface="Century Gothic" panose="020B0502020202020204" pitchFamily="34" charset="0"/>
                <a:ea typeface="SimSun" charset="0"/>
                <a:cs typeface="Arial Rounded MT Bold" charset="0"/>
              </a:rPr>
              <a:t>$3,000美元</a:t>
            </a:r>
          </a:p>
        </p:txBody>
      </p:sp>
      <p:cxnSp>
        <p:nvCxnSpPr>
          <p:cNvPr id="56" name="Straight Connector 55">
            <a:extLst>
              <a:ext uri="{FF2B5EF4-FFF2-40B4-BE49-F238E27FC236}">
                <a16:creationId xmlns:a16="http://schemas.microsoft.com/office/drawing/2014/main" id="{A0416F4B-5719-9E4F-A344-D6296D8538E7}"/>
              </a:ext>
            </a:extLst>
          </p:cNvPr>
          <p:cNvCxnSpPr>
            <a:cxnSpLocks/>
          </p:cNvCxnSpPr>
          <p:nvPr/>
        </p:nvCxnSpPr>
        <p:spPr>
          <a:xfrm>
            <a:off x="876782" y="11373834"/>
            <a:ext cx="4146331" cy="0"/>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A4687424-735B-5D46-AFEB-570B9C1B35EC}"/>
              </a:ext>
            </a:extLst>
          </p:cNvPr>
          <p:cNvSpPr txBox="1"/>
          <p:nvPr/>
        </p:nvSpPr>
        <p:spPr>
          <a:xfrm>
            <a:off x="2270213" y="11546335"/>
            <a:ext cx="2625422" cy="707886"/>
          </a:xfrm>
          <a:prstGeom prst="rect">
            <a:avLst/>
          </a:prstGeom>
          <a:noFill/>
        </p:spPr>
        <p:txBody>
          <a:bodyPr wrap="square" rtlCol="0">
            <a:spAutoFit/>
          </a:bodyPr>
          <a:lstStyle/>
          <a:p>
            <a:r>
              <a:rPr lang="zh-CN" sz="4000">
                <a:solidFill>
                  <a:srgbClr val="2C449C"/>
                </a:solidFill>
                <a:latin typeface="Century Gothic" panose="020B0502020202020204" pitchFamily="34" charset="0"/>
                <a:ea typeface="SimSun" charset="0"/>
                <a:cs typeface="Arial Rounded MT Bold" charset="0"/>
              </a:rPr>
              <a:t>解锁 </a:t>
            </a:r>
          </a:p>
        </p:txBody>
      </p:sp>
      <p:sp>
        <p:nvSpPr>
          <p:cNvPr id="59" name="TextBox 58">
            <a:extLst>
              <a:ext uri="{FF2B5EF4-FFF2-40B4-BE49-F238E27FC236}">
                <a16:creationId xmlns:a16="http://schemas.microsoft.com/office/drawing/2014/main" id="{DFD5F5A4-BA62-984D-9369-DDBE524B95A4}"/>
              </a:ext>
            </a:extLst>
          </p:cNvPr>
          <p:cNvSpPr txBox="1"/>
          <p:nvPr/>
        </p:nvSpPr>
        <p:spPr>
          <a:xfrm>
            <a:off x="285589" y="12318431"/>
            <a:ext cx="5393964" cy="1077218"/>
          </a:xfrm>
          <a:prstGeom prst="rect">
            <a:avLst/>
          </a:prstGeom>
          <a:noFill/>
        </p:spPr>
        <p:txBody>
          <a:bodyPr wrap="square" rtlCol="0">
            <a:spAutoFit/>
          </a:bodyPr>
          <a:lstStyle/>
          <a:p>
            <a:pPr algn="ctr"/>
            <a:r>
              <a:rPr lang="zh-CN" sz="3200" b="1">
                <a:solidFill>
                  <a:prstClr val="black">
                    <a:lumMod val="65000"/>
                    <a:lumOff val="35000"/>
                  </a:prstClr>
                </a:solidFill>
                <a:latin typeface="Century Gothic" panose="020B0502020202020204" pitchFamily="34" charset="0"/>
                <a:ea typeface="SimSun" charset="0"/>
                <a:cs typeface="Arial Rounded MT Bold" charset="0"/>
              </a:rPr>
              <a:t>第三匹配 </a:t>
            </a:r>
          </a:p>
          <a:p>
            <a:pPr algn="ctr"/>
            <a:r>
              <a:rPr lang="zh-CN" sz="3200" b="1">
                <a:solidFill>
                  <a:prstClr val="black">
                    <a:lumMod val="65000"/>
                    <a:lumOff val="35000"/>
                  </a:prstClr>
                </a:solidFill>
                <a:latin typeface="Century Gothic" panose="020B0502020202020204" pitchFamily="34" charset="0"/>
                <a:ea typeface="SimSun" charset="0"/>
                <a:cs typeface="Arial Rounded MT Bold" charset="0"/>
              </a:rPr>
              <a:t>奖金阶层</a:t>
            </a:r>
          </a:p>
        </p:txBody>
      </p:sp>
      <p:sp>
        <p:nvSpPr>
          <p:cNvPr id="64" name="TextBox 63">
            <a:extLst>
              <a:ext uri="{FF2B5EF4-FFF2-40B4-BE49-F238E27FC236}">
                <a16:creationId xmlns:a16="http://schemas.microsoft.com/office/drawing/2014/main" id="{1118F9DE-99C4-7941-A011-076A546C79A3}"/>
              </a:ext>
            </a:extLst>
          </p:cNvPr>
          <p:cNvSpPr txBox="1"/>
          <p:nvPr/>
        </p:nvSpPr>
        <p:spPr>
          <a:xfrm>
            <a:off x="6411629" y="9331355"/>
            <a:ext cx="6301968" cy="1015663"/>
          </a:xfrm>
          <a:prstGeom prst="rect">
            <a:avLst/>
          </a:prstGeom>
          <a:noFill/>
        </p:spPr>
        <p:txBody>
          <a:bodyPr wrap="square" rtlCol="0">
            <a:spAutoFit/>
          </a:bodyPr>
          <a:lstStyle/>
          <a:p>
            <a:pPr algn="ctr"/>
            <a:r>
              <a:rPr lang="zh-CN" sz="6000" b="1">
                <a:solidFill>
                  <a:srgbClr val="2C449C"/>
                </a:solidFill>
                <a:latin typeface="Century Gothic" panose="020B0502020202020204" pitchFamily="34" charset="0"/>
                <a:ea typeface="SimSun" charset="0"/>
                <a:cs typeface="Arial Rounded MT Bold" charset="0"/>
              </a:rPr>
              <a:t>$4,000美元</a:t>
            </a:r>
          </a:p>
        </p:txBody>
      </p:sp>
      <p:sp>
        <p:nvSpPr>
          <p:cNvPr id="65" name="TextBox 64">
            <a:extLst>
              <a:ext uri="{FF2B5EF4-FFF2-40B4-BE49-F238E27FC236}">
                <a16:creationId xmlns:a16="http://schemas.microsoft.com/office/drawing/2014/main" id="{B84686D8-2846-7643-9C64-6655F0C684F0}"/>
              </a:ext>
            </a:extLst>
          </p:cNvPr>
          <p:cNvSpPr txBox="1"/>
          <p:nvPr/>
        </p:nvSpPr>
        <p:spPr>
          <a:xfrm>
            <a:off x="6140817" y="5277782"/>
            <a:ext cx="6843592" cy="1246495"/>
          </a:xfrm>
          <a:prstGeom prst="rect">
            <a:avLst/>
          </a:prstGeom>
          <a:noFill/>
        </p:spPr>
        <p:txBody>
          <a:bodyPr wrap="square" rtlCol="0">
            <a:spAutoFit/>
          </a:bodyPr>
          <a:lstStyle/>
          <a:p>
            <a:pPr algn="ctr"/>
            <a:r>
              <a:rPr lang="zh-CN" sz="2500">
                <a:solidFill>
                  <a:srgbClr val="2C449C"/>
                </a:solidFill>
                <a:latin typeface="Century Gothic" panose="020B0502020202020204" pitchFamily="34" charset="0"/>
                <a:ea typeface="SimSun" charset="0"/>
                <a:cs typeface="Arial Rounded MT Bold" charset="0"/>
              </a:rPr>
              <a:t>达到</a:t>
            </a:r>
            <a:r>
              <a:rPr lang="zh-CN" sz="2500" b="1">
                <a:latin typeface="Century Gothic" panose="020B0502020202020204" pitchFamily="34" charset="0"/>
                <a:ea typeface="SimSun" charset="0"/>
                <a:cs typeface="Arial Rounded MT Bold" charset="0"/>
              </a:rPr>
              <a:t>蓝宝石50局经销商</a:t>
            </a:r>
          </a:p>
          <a:p>
            <a:pPr algn="ctr"/>
            <a:r>
              <a:rPr lang="zh-CN" sz="2500">
                <a:solidFill>
                  <a:srgbClr val="2C449C"/>
                </a:solidFill>
                <a:latin typeface="Century Gothic" panose="020B0502020202020204" pitchFamily="34" charset="0"/>
                <a:ea typeface="SimSun" charset="0"/>
                <a:cs typeface="Arial Rounded MT Bold" charset="0"/>
              </a:rPr>
              <a:t>获取</a:t>
            </a:r>
            <a:r>
              <a:rPr lang="zh-CN" sz="2500">
                <a:solidFill>
                  <a:srgbClr val="92D050"/>
                </a:solidFill>
                <a:latin typeface="Century Gothic" panose="020B0502020202020204" pitchFamily="34" charset="0"/>
                <a:ea typeface="SimSun" charset="0"/>
                <a:cs typeface="Arial Rounded MT Bold" charset="0"/>
              </a:rPr>
              <a:t> </a:t>
            </a:r>
            <a:r>
              <a:rPr lang="zh-CN" sz="2500" b="1">
                <a:solidFill>
                  <a:prstClr val="black">
                    <a:lumMod val="65000"/>
                    <a:lumOff val="35000"/>
                  </a:prstClr>
                </a:solidFill>
                <a:latin typeface="Century Gothic" panose="020B0502020202020204" pitchFamily="34" charset="0"/>
                <a:ea typeface="SimSun" charset="0"/>
                <a:cs typeface="Arial Rounded MT Bold" charset="0"/>
              </a:rPr>
              <a:t>50局数</a:t>
            </a:r>
          </a:p>
          <a:p>
            <a:pPr algn="ctr"/>
            <a:r>
              <a:rPr lang="zh-CN" sz="2500">
                <a:solidFill>
                  <a:srgbClr val="2C449C"/>
                </a:solidFill>
                <a:latin typeface="Century Gothic" panose="020B0502020202020204" pitchFamily="34" charset="0"/>
                <a:ea typeface="SimSun" charset="0"/>
                <a:cs typeface="Arial Rounded MT Bold" charset="0"/>
              </a:rPr>
              <a:t>累积</a:t>
            </a:r>
            <a:r>
              <a:rPr lang="zh-CN" sz="2500" b="1">
                <a:solidFill>
                  <a:prstClr val="black">
                    <a:lumMod val="65000"/>
                    <a:lumOff val="35000"/>
                  </a:prstClr>
                </a:solidFill>
                <a:latin typeface="Century Gothic" panose="020B0502020202020204" pitchFamily="34" charset="0"/>
                <a:ea typeface="SimSun" charset="0"/>
                <a:cs typeface="Arial Rounded MT Bold" charset="0"/>
              </a:rPr>
              <a:t>15,000 个人团队消费积分（PGV)             </a:t>
            </a:r>
          </a:p>
        </p:txBody>
      </p:sp>
      <p:sp>
        <p:nvSpPr>
          <p:cNvPr id="66" name="TextBox 65">
            <a:extLst>
              <a:ext uri="{FF2B5EF4-FFF2-40B4-BE49-F238E27FC236}">
                <a16:creationId xmlns:a16="http://schemas.microsoft.com/office/drawing/2014/main" id="{E136169F-A165-6044-BEB7-A1FA8E92213A}"/>
              </a:ext>
            </a:extLst>
          </p:cNvPr>
          <p:cNvSpPr txBox="1"/>
          <p:nvPr/>
        </p:nvSpPr>
        <p:spPr>
          <a:xfrm>
            <a:off x="11979852" y="4270623"/>
            <a:ext cx="7636508" cy="1246495"/>
          </a:xfrm>
          <a:prstGeom prst="rect">
            <a:avLst/>
          </a:prstGeom>
          <a:noFill/>
        </p:spPr>
        <p:txBody>
          <a:bodyPr wrap="square" rtlCol="0">
            <a:spAutoFit/>
          </a:bodyPr>
          <a:lstStyle/>
          <a:p>
            <a:pPr algn="ctr"/>
            <a:r>
              <a:rPr lang="zh-CN" sz="2500">
                <a:solidFill>
                  <a:srgbClr val="2C449C"/>
                </a:solidFill>
                <a:latin typeface="Century Gothic" panose="020B0502020202020204" pitchFamily="34" charset="0"/>
                <a:ea typeface="SimSun" charset="0"/>
                <a:cs typeface="Arial Rounded MT Bold" charset="0"/>
              </a:rPr>
              <a:t>达到</a:t>
            </a:r>
            <a:r>
              <a:rPr lang="zh-CN" sz="2500">
                <a:solidFill>
                  <a:srgbClr val="3278BE"/>
                </a:solidFill>
                <a:latin typeface="Century Gothic" panose="020B0502020202020204" pitchFamily="34" charset="0"/>
                <a:ea typeface="SimSun" charset="0"/>
                <a:cs typeface="Arial Rounded MT Bold" charset="0"/>
              </a:rPr>
              <a:t> </a:t>
            </a:r>
            <a:r>
              <a:rPr lang="zh-CN" sz="2500" b="1">
                <a:solidFill>
                  <a:prstClr val="black">
                    <a:lumMod val="65000"/>
                    <a:lumOff val="35000"/>
                  </a:prstClr>
                </a:solidFill>
                <a:latin typeface="Century Gothic" panose="020B0502020202020204" pitchFamily="34" charset="0"/>
                <a:ea typeface="SimSun" charset="0"/>
                <a:cs typeface="Arial Rounded MT Bold" charset="0"/>
              </a:rPr>
              <a:t>蓝宝石菁英经销商</a:t>
            </a:r>
          </a:p>
          <a:p>
            <a:pPr algn="ctr"/>
            <a:r>
              <a:rPr lang="zh-CN" sz="2500">
                <a:solidFill>
                  <a:srgbClr val="2C449C"/>
                </a:solidFill>
                <a:latin typeface="Century Gothic" panose="020B0502020202020204" pitchFamily="34" charset="0"/>
                <a:ea typeface="SimSun" charset="0"/>
                <a:cs typeface="Arial Rounded MT Bold" charset="0"/>
              </a:rPr>
              <a:t>获取</a:t>
            </a:r>
            <a:r>
              <a:rPr lang="zh-CN" sz="2500">
                <a:solidFill>
                  <a:srgbClr val="3278BE"/>
                </a:solidFill>
                <a:latin typeface="Century Gothic" panose="020B0502020202020204" pitchFamily="34" charset="0"/>
                <a:ea typeface="SimSun" charset="0"/>
                <a:cs typeface="Arial Rounded MT Bold" charset="0"/>
              </a:rPr>
              <a:t> </a:t>
            </a:r>
            <a:r>
              <a:rPr lang="zh-CN" sz="2500" b="1">
                <a:solidFill>
                  <a:prstClr val="black">
                    <a:lumMod val="65000"/>
                    <a:lumOff val="35000"/>
                  </a:prstClr>
                </a:solidFill>
                <a:latin typeface="Century Gothic" panose="020B0502020202020204" pitchFamily="34" charset="0"/>
                <a:ea typeface="SimSun" charset="0"/>
                <a:cs typeface="Arial Rounded MT Bold" charset="0"/>
              </a:rPr>
              <a:t>100局数</a:t>
            </a:r>
          </a:p>
          <a:p>
            <a:pPr algn="ctr"/>
            <a:r>
              <a:rPr lang="zh-CN" sz="2500">
                <a:solidFill>
                  <a:srgbClr val="2C449C"/>
                </a:solidFill>
                <a:latin typeface="Century Gothic" panose="020B0502020202020204" pitchFamily="34" charset="0"/>
                <a:ea typeface="SimSun" charset="0"/>
                <a:cs typeface="Arial Rounded MT Bold" charset="0"/>
              </a:rPr>
              <a:t>累积</a:t>
            </a:r>
            <a:r>
              <a:rPr lang="zh-CN" sz="2500">
                <a:solidFill>
                  <a:srgbClr val="3278BE"/>
                </a:solidFill>
                <a:latin typeface="Century Gothic" panose="020B0502020202020204" pitchFamily="34" charset="0"/>
                <a:ea typeface="SimSun" charset="0"/>
                <a:cs typeface="Arial Rounded MT Bold" charset="0"/>
              </a:rPr>
              <a:t> </a:t>
            </a:r>
            <a:r>
              <a:rPr lang="zh-CN" sz="2500" b="1">
                <a:solidFill>
                  <a:prstClr val="black">
                    <a:lumMod val="65000"/>
                    <a:lumOff val="35000"/>
                  </a:prstClr>
                </a:solidFill>
                <a:latin typeface="Century Gothic" panose="020B0502020202020204" pitchFamily="34" charset="0"/>
                <a:ea typeface="SimSun" charset="0"/>
                <a:cs typeface="Arial Rounded MT Bold" charset="0"/>
              </a:rPr>
              <a:t>25,000 个人团队消费积分</a:t>
            </a:r>
          </a:p>
        </p:txBody>
      </p:sp>
      <p:sp>
        <p:nvSpPr>
          <p:cNvPr id="69" name="Rectangle 68">
            <a:extLst>
              <a:ext uri="{FF2B5EF4-FFF2-40B4-BE49-F238E27FC236}">
                <a16:creationId xmlns:a16="http://schemas.microsoft.com/office/drawing/2014/main" id="{878EE4D5-A9BD-B44B-9084-622446869F4B}"/>
              </a:ext>
            </a:extLst>
          </p:cNvPr>
          <p:cNvSpPr/>
          <p:nvPr/>
        </p:nvSpPr>
        <p:spPr>
          <a:xfrm>
            <a:off x="-24539" y="12983689"/>
            <a:ext cx="24411714" cy="523220"/>
          </a:xfrm>
          <a:prstGeom prst="rect">
            <a:avLst/>
          </a:prstGeom>
        </p:spPr>
        <p:txBody>
          <a:bodyPr wrap="square">
            <a:spAutoFit/>
          </a:bodyPr>
          <a:lstStyle/>
          <a:p>
            <a:pPr algn="ctr"/>
            <a:r>
              <a:rPr lang="zh-CN" sz="1400"/>
              <a:t>*50%分红：</a:t>
            </a:r>
            <a:r>
              <a:rPr lang="zh-CN" sz="1400">
                <a:solidFill>
                  <a:schemeClr val="tx1">
                    <a:lumMod val="50000"/>
                    <a:lumOff val="50000"/>
                  </a:schemeClr>
                </a:solidFill>
                <a:latin typeface="Century Gothic" panose="020B0502020202020204" pitchFamily="34" charset="0"/>
                <a:ea typeface="SimSun"/>
              </a:rPr>
              <a:t>若你在过去的两年间参与任何婕斯促销并赚取$6,000或更多</a:t>
            </a:r>
          </a:p>
          <a:p>
            <a:pPr algn="ctr"/>
            <a:r>
              <a:rPr lang="zh-CN" sz="1400">
                <a:solidFill>
                  <a:schemeClr val="tx1">
                    <a:lumMod val="50000"/>
                    <a:lumOff val="50000"/>
                  </a:schemeClr>
                </a:solidFill>
                <a:latin typeface="Century Gothic" panose="020B0502020202020204" pitchFamily="34" charset="0"/>
                <a:ea typeface="SimSun"/>
              </a:rPr>
              <a:t>（身为一名新蓝宝石经销商或更高，）作为重新取得资格，身为蓝宝石50级经销商或以上，你可获取50%的分红。 </a:t>
            </a:r>
          </a:p>
        </p:txBody>
      </p:sp>
      <p:sp>
        <p:nvSpPr>
          <p:cNvPr id="39" name="Oval 38">
            <a:extLst>
              <a:ext uri="{FF2B5EF4-FFF2-40B4-BE49-F238E27FC236}">
                <a16:creationId xmlns:a16="http://schemas.microsoft.com/office/drawing/2014/main" id="{C9048D16-5323-6A40-ADF4-166BC6836ACA}"/>
              </a:ext>
            </a:extLst>
          </p:cNvPr>
          <p:cNvSpPr/>
          <p:nvPr/>
        </p:nvSpPr>
        <p:spPr>
          <a:xfrm>
            <a:off x="2356929" y="5467800"/>
            <a:ext cx="1251284" cy="1251284"/>
          </a:xfrm>
          <a:prstGeom prst="ellipse">
            <a:avLst/>
          </a:prstGeom>
          <a:solidFill>
            <a:srgbClr val="7711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b="1">
                <a:latin typeface="Century Gothic" panose="020B0502020202020204" pitchFamily="34" charset="0"/>
                <a:ea typeface="SimSun"/>
              </a:rPr>
              <a:t>5</a:t>
            </a:r>
          </a:p>
        </p:txBody>
      </p:sp>
      <p:sp>
        <p:nvSpPr>
          <p:cNvPr id="40" name="Oval 39">
            <a:extLst>
              <a:ext uri="{FF2B5EF4-FFF2-40B4-BE49-F238E27FC236}">
                <a16:creationId xmlns:a16="http://schemas.microsoft.com/office/drawing/2014/main" id="{5BD70CBE-2360-D64B-AF53-29D82CB11E1F}"/>
              </a:ext>
            </a:extLst>
          </p:cNvPr>
          <p:cNvSpPr/>
          <p:nvPr/>
        </p:nvSpPr>
        <p:spPr>
          <a:xfrm>
            <a:off x="8936971" y="3892142"/>
            <a:ext cx="1251284" cy="1251284"/>
          </a:xfrm>
          <a:prstGeom prst="ellipse">
            <a:avLst/>
          </a:prstGeom>
          <a:solidFill>
            <a:srgbClr val="7711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b="1">
                <a:latin typeface="Century Gothic" panose="020B0502020202020204" pitchFamily="34" charset="0"/>
                <a:ea typeface="SimSun"/>
              </a:rPr>
              <a:t>6</a:t>
            </a:r>
          </a:p>
        </p:txBody>
      </p:sp>
      <p:sp>
        <p:nvSpPr>
          <p:cNvPr id="51" name="Oval 50">
            <a:extLst>
              <a:ext uri="{FF2B5EF4-FFF2-40B4-BE49-F238E27FC236}">
                <a16:creationId xmlns:a16="http://schemas.microsoft.com/office/drawing/2014/main" id="{B2A5AD64-07AD-E244-A6CE-422EE587ADFA}"/>
              </a:ext>
            </a:extLst>
          </p:cNvPr>
          <p:cNvSpPr/>
          <p:nvPr/>
        </p:nvSpPr>
        <p:spPr>
          <a:xfrm>
            <a:off x="15172464" y="2918856"/>
            <a:ext cx="1251284" cy="1251284"/>
          </a:xfrm>
          <a:prstGeom prst="ellipse">
            <a:avLst/>
          </a:prstGeom>
          <a:solidFill>
            <a:srgbClr val="7711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b="1">
                <a:latin typeface="Century Gothic" panose="020B0502020202020204" pitchFamily="34" charset="0"/>
                <a:ea typeface="SimSun"/>
              </a:rPr>
              <a:t>7</a:t>
            </a:r>
          </a:p>
        </p:txBody>
      </p:sp>
      <p:grpSp>
        <p:nvGrpSpPr>
          <p:cNvPr id="4" name="Group 3">
            <a:extLst>
              <a:ext uri="{FF2B5EF4-FFF2-40B4-BE49-F238E27FC236}">
                <a16:creationId xmlns:a16="http://schemas.microsoft.com/office/drawing/2014/main" id="{DD65938C-45F9-7E4F-9895-D06D5F8F015B}"/>
              </a:ext>
            </a:extLst>
          </p:cNvPr>
          <p:cNvGrpSpPr/>
          <p:nvPr/>
        </p:nvGrpSpPr>
        <p:grpSpPr>
          <a:xfrm>
            <a:off x="2099614" y="8455709"/>
            <a:ext cx="2204877" cy="1852880"/>
            <a:chOff x="2348919" y="8567107"/>
            <a:chExt cx="2204877" cy="1852880"/>
          </a:xfrm>
        </p:grpSpPr>
        <p:pic>
          <p:nvPicPr>
            <p:cNvPr id="60" name="Picture 59">
              <a:extLst>
                <a:ext uri="{FF2B5EF4-FFF2-40B4-BE49-F238E27FC236}">
                  <a16:creationId xmlns:a16="http://schemas.microsoft.com/office/drawing/2014/main" id="{A574679C-4A74-3D44-A191-3D309AB0546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8919" y="8737329"/>
              <a:ext cx="1686424" cy="1682658"/>
            </a:xfrm>
            <a:prstGeom prst="rect">
              <a:avLst/>
            </a:prstGeom>
          </p:spPr>
        </p:pic>
        <p:sp>
          <p:nvSpPr>
            <p:cNvPr id="75" name="Oval 74">
              <a:extLst>
                <a:ext uri="{FF2B5EF4-FFF2-40B4-BE49-F238E27FC236}">
                  <a16:creationId xmlns:a16="http://schemas.microsoft.com/office/drawing/2014/main" id="{7AE4B6F6-74B5-F94B-9943-DB18C01A5EFF}"/>
                </a:ext>
              </a:extLst>
            </p:cNvPr>
            <p:cNvSpPr/>
            <p:nvPr/>
          </p:nvSpPr>
          <p:spPr>
            <a:xfrm>
              <a:off x="3602383" y="8590484"/>
              <a:ext cx="842801" cy="8428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Graphic 18">
              <a:extLst>
                <a:ext uri="{FF2B5EF4-FFF2-40B4-BE49-F238E27FC236}">
                  <a16:creationId xmlns:a16="http://schemas.microsoft.com/office/drawing/2014/main" id="{89EAECD1-F378-2345-83FD-70B27A65C2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16889" y="8567107"/>
              <a:ext cx="1036907" cy="1036907"/>
            </a:xfrm>
            <a:prstGeom prst="rect">
              <a:avLst/>
            </a:prstGeom>
          </p:spPr>
        </p:pic>
      </p:grpSp>
      <p:grpSp>
        <p:nvGrpSpPr>
          <p:cNvPr id="5" name="Group 4">
            <a:extLst>
              <a:ext uri="{FF2B5EF4-FFF2-40B4-BE49-F238E27FC236}">
                <a16:creationId xmlns:a16="http://schemas.microsoft.com/office/drawing/2014/main" id="{D4C1FC7C-2FFE-7A46-A15C-5DB1EA878CF5}"/>
              </a:ext>
            </a:extLst>
          </p:cNvPr>
          <p:cNvGrpSpPr/>
          <p:nvPr/>
        </p:nvGrpSpPr>
        <p:grpSpPr>
          <a:xfrm>
            <a:off x="8562446" y="6822711"/>
            <a:ext cx="2420988" cy="2087298"/>
            <a:chOff x="10895152" y="6388016"/>
            <a:chExt cx="2420988" cy="2087298"/>
          </a:xfrm>
        </p:grpSpPr>
        <p:pic>
          <p:nvPicPr>
            <p:cNvPr id="62" name="Picture 61">
              <a:extLst>
                <a:ext uri="{FF2B5EF4-FFF2-40B4-BE49-F238E27FC236}">
                  <a16:creationId xmlns:a16="http://schemas.microsoft.com/office/drawing/2014/main" id="{8C1C0B5E-680F-3548-B319-3DA3E023851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895152" y="6523192"/>
              <a:ext cx="1956488" cy="1952122"/>
            </a:xfrm>
            <a:prstGeom prst="rect">
              <a:avLst/>
            </a:prstGeom>
          </p:spPr>
        </p:pic>
        <p:sp>
          <p:nvSpPr>
            <p:cNvPr id="78" name="Oval 77">
              <a:extLst>
                <a:ext uri="{FF2B5EF4-FFF2-40B4-BE49-F238E27FC236}">
                  <a16:creationId xmlns:a16="http://schemas.microsoft.com/office/drawing/2014/main" id="{2140E170-06D4-E343-ACB3-B90206B739E0}"/>
                </a:ext>
              </a:extLst>
            </p:cNvPr>
            <p:cNvSpPr/>
            <p:nvPr/>
          </p:nvSpPr>
          <p:spPr>
            <a:xfrm>
              <a:off x="12307116" y="6453406"/>
              <a:ext cx="842801" cy="8428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3" name="Graphic 19">
              <a:extLst>
                <a:ext uri="{FF2B5EF4-FFF2-40B4-BE49-F238E27FC236}">
                  <a16:creationId xmlns:a16="http://schemas.microsoft.com/office/drawing/2014/main" id="{B9BBEA2E-E588-A043-8FF4-3FC90CD7DD8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172975" y="6388016"/>
              <a:ext cx="1143165" cy="1143165"/>
            </a:xfrm>
            <a:prstGeom prst="rect">
              <a:avLst/>
            </a:prstGeom>
          </p:spPr>
        </p:pic>
      </p:grpSp>
      <p:grpSp>
        <p:nvGrpSpPr>
          <p:cNvPr id="6" name="Group 5">
            <a:extLst>
              <a:ext uri="{FF2B5EF4-FFF2-40B4-BE49-F238E27FC236}">
                <a16:creationId xmlns:a16="http://schemas.microsoft.com/office/drawing/2014/main" id="{D3162852-12DB-8B45-B65C-F48D2049F8FA}"/>
              </a:ext>
            </a:extLst>
          </p:cNvPr>
          <p:cNvGrpSpPr/>
          <p:nvPr/>
        </p:nvGrpSpPr>
        <p:grpSpPr>
          <a:xfrm>
            <a:off x="14875833" y="5780176"/>
            <a:ext cx="2356412" cy="1987483"/>
            <a:chOff x="18347445" y="5165446"/>
            <a:chExt cx="2356412" cy="1987483"/>
          </a:xfrm>
        </p:grpSpPr>
        <p:pic>
          <p:nvPicPr>
            <p:cNvPr id="3" name="Picture 2" descr="A close up of a logo&#10;&#10;Description generated with very high confidence">
              <a:extLst>
                <a:ext uri="{FF2B5EF4-FFF2-40B4-BE49-F238E27FC236}">
                  <a16:creationId xmlns:a16="http://schemas.microsoft.com/office/drawing/2014/main" id="{1C798ECC-B675-4350-8404-ABFF2AC06C9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8347445" y="5324129"/>
              <a:ext cx="1828800" cy="1828800"/>
            </a:xfrm>
            <a:prstGeom prst="rect">
              <a:avLst/>
            </a:prstGeom>
          </p:spPr>
        </p:pic>
        <p:sp>
          <p:nvSpPr>
            <p:cNvPr id="79" name="Oval 78">
              <a:extLst>
                <a:ext uri="{FF2B5EF4-FFF2-40B4-BE49-F238E27FC236}">
                  <a16:creationId xmlns:a16="http://schemas.microsoft.com/office/drawing/2014/main" id="{D88ADC6E-990F-DB4A-A6CD-CE51F415D8D1}"/>
                </a:ext>
              </a:extLst>
            </p:cNvPr>
            <p:cNvSpPr/>
            <p:nvPr/>
          </p:nvSpPr>
          <p:spPr>
            <a:xfrm>
              <a:off x="19738803" y="5206698"/>
              <a:ext cx="842801" cy="8428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Graphic 20">
              <a:extLst>
                <a:ext uri="{FF2B5EF4-FFF2-40B4-BE49-F238E27FC236}">
                  <a16:creationId xmlns:a16="http://schemas.microsoft.com/office/drawing/2014/main" id="{7F9B599B-6C2C-114E-BF9A-E183FF9E7E9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9648632" y="5165446"/>
              <a:ext cx="1055225" cy="1055225"/>
            </a:xfrm>
            <a:prstGeom prst="rect">
              <a:avLst/>
            </a:prstGeom>
          </p:spPr>
        </p:pic>
      </p:grpSp>
      <p:pic>
        <p:nvPicPr>
          <p:cNvPr id="80" name="Graphic 79">
            <a:extLst>
              <a:ext uri="{FF2B5EF4-FFF2-40B4-BE49-F238E27FC236}">
                <a16:creationId xmlns:a16="http://schemas.microsoft.com/office/drawing/2014/main" id="{BA5B4196-9A8F-F447-BF46-D5E3FB8FDE4F}"/>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22662851" y="12546800"/>
            <a:ext cx="1155380" cy="821038"/>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AA38247E-B2C2-4A38-B14C-FE5FDF94B667}"/>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4415435" y="9347993"/>
            <a:ext cx="662824" cy="662824"/>
          </a:xfrm>
          <a:prstGeom prst="rect">
            <a:avLst/>
          </a:prstGeom>
        </p:spPr>
      </p:pic>
      <p:pic>
        <p:nvPicPr>
          <p:cNvPr id="67" name="Picture 66" descr="A picture containing drawing&#10;&#10;Description automatically generated">
            <a:extLst>
              <a:ext uri="{FF2B5EF4-FFF2-40B4-BE49-F238E27FC236}">
                <a16:creationId xmlns:a16="http://schemas.microsoft.com/office/drawing/2014/main" id="{BEE0B494-D967-4F43-867C-41A8AEC1EB79}"/>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103677" y="10728672"/>
            <a:ext cx="662824" cy="662824"/>
          </a:xfrm>
          <a:prstGeom prst="rect">
            <a:avLst/>
          </a:prstGeom>
        </p:spPr>
      </p:pic>
      <p:pic>
        <p:nvPicPr>
          <p:cNvPr id="70" name="Picture 69" descr="A picture containing drawing&#10;&#10;Description automatically generated">
            <a:extLst>
              <a:ext uri="{FF2B5EF4-FFF2-40B4-BE49-F238E27FC236}">
                <a16:creationId xmlns:a16="http://schemas.microsoft.com/office/drawing/2014/main" id="{D3724A54-C859-4D16-8C7A-4FC3B17B6F83}"/>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510917" y="11568866"/>
            <a:ext cx="662824" cy="662824"/>
          </a:xfrm>
          <a:prstGeom prst="rect">
            <a:avLst/>
          </a:prstGeom>
        </p:spPr>
      </p:pic>
      <p:pic>
        <p:nvPicPr>
          <p:cNvPr id="52" name="Picture 51">
            <a:extLst>
              <a:ext uri="{FF2B5EF4-FFF2-40B4-BE49-F238E27FC236}">
                <a16:creationId xmlns:a16="http://schemas.microsoft.com/office/drawing/2014/main" id="{6749397E-D622-A24D-A262-457B5156B21F}"/>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490505" y="617789"/>
            <a:ext cx="4566721" cy="1594011"/>
          </a:xfrm>
          <a:prstGeom prst="rect">
            <a:avLst/>
          </a:prstGeom>
        </p:spPr>
      </p:pic>
      <p:sp>
        <p:nvSpPr>
          <p:cNvPr id="41" name="TextBox 40">
            <a:extLst>
              <a:ext uri="{FF2B5EF4-FFF2-40B4-BE49-F238E27FC236}">
                <a16:creationId xmlns:a16="http://schemas.microsoft.com/office/drawing/2014/main" id="{E08EBDCE-4AA0-C24D-B8A6-1B4EEF435DEC}"/>
              </a:ext>
            </a:extLst>
          </p:cNvPr>
          <p:cNvSpPr txBox="1"/>
          <p:nvPr/>
        </p:nvSpPr>
        <p:spPr>
          <a:xfrm>
            <a:off x="18035119" y="3431526"/>
            <a:ext cx="7377602" cy="861774"/>
          </a:xfrm>
          <a:prstGeom prst="rect">
            <a:avLst/>
          </a:prstGeom>
          <a:noFill/>
        </p:spPr>
        <p:txBody>
          <a:bodyPr wrap="square" rtlCol="0">
            <a:spAutoFit/>
          </a:bodyPr>
          <a:lstStyle/>
          <a:p>
            <a:pPr algn="ctr"/>
            <a:r>
              <a:rPr lang="zh-CN" sz="2500">
                <a:solidFill>
                  <a:srgbClr val="A31E21"/>
                </a:solidFill>
                <a:latin typeface="Century Gothic" panose="020B0502020202020204" pitchFamily="34" charset="0"/>
                <a:ea typeface="SimSun" charset="0"/>
                <a:cs typeface="Arial Rounded MT Bold" charset="0"/>
              </a:rPr>
              <a:t>达到</a:t>
            </a:r>
            <a:r>
              <a:rPr lang="zh-CN" sz="2500" b="1">
                <a:solidFill>
                  <a:prstClr val="black">
                    <a:lumMod val="65000"/>
                    <a:lumOff val="35000"/>
                  </a:prstClr>
                </a:solidFill>
                <a:latin typeface="Century Gothic" panose="020B0502020202020204" pitchFamily="34" charset="0"/>
                <a:ea typeface="SimSun" charset="0"/>
                <a:cs typeface="Arial Rounded MT Bold" charset="0"/>
              </a:rPr>
              <a:t> 红宝石总裁</a:t>
            </a:r>
          </a:p>
          <a:p>
            <a:pPr algn="ctr"/>
            <a:r>
              <a:rPr lang="zh-CN" sz="2500">
                <a:solidFill>
                  <a:srgbClr val="A31E21"/>
                </a:solidFill>
                <a:latin typeface="Century Gothic" panose="020B0502020202020204" pitchFamily="34" charset="0"/>
                <a:ea typeface="SimSun" charset="0"/>
                <a:cs typeface="Arial Rounded MT Bold" charset="0"/>
              </a:rPr>
              <a:t>累积 </a:t>
            </a:r>
            <a:r>
              <a:rPr lang="zh-CN" sz="2500" b="1">
                <a:latin typeface="Century Gothic" panose="020B0502020202020204" pitchFamily="34" charset="0"/>
                <a:ea typeface="SimSun" charset="0"/>
                <a:cs typeface="Arial Rounded MT Bold" charset="0"/>
              </a:rPr>
              <a:t>75,000 个人团队消费积分（PGV)</a:t>
            </a:r>
          </a:p>
        </p:txBody>
      </p:sp>
      <p:sp>
        <p:nvSpPr>
          <p:cNvPr id="47" name="TextBox 46">
            <a:extLst>
              <a:ext uri="{FF2B5EF4-FFF2-40B4-BE49-F238E27FC236}">
                <a16:creationId xmlns:a16="http://schemas.microsoft.com/office/drawing/2014/main" id="{5A463363-E5FF-2144-A16A-BD9094D46418}"/>
              </a:ext>
            </a:extLst>
          </p:cNvPr>
          <p:cNvSpPr txBox="1"/>
          <p:nvPr/>
        </p:nvSpPr>
        <p:spPr>
          <a:xfrm>
            <a:off x="18522496" y="6883205"/>
            <a:ext cx="6402849" cy="1015663"/>
          </a:xfrm>
          <a:prstGeom prst="rect">
            <a:avLst/>
          </a:prstGeom>
          <a:noFill/>
        </p:spPr>
        <p:txBody>
          <a:bodyPr wrap="square" rtlCol="0">
            <a:spAutoFit/>
          </a:bodyPr>
          <a:lstStyle/>
          <a:p>
            <a:pPr algn="ctr"/>
            <a:r>
              <a:rPr lang="zh-CN" sz="6000" b="1">
                <a:solidFill>
                  <a:srgbClr val="A31E21"/>
                </a:solidFill>
                <a:latin typeface="Century Gothic" panose="020B0502020202020204" pitchFamily="34" charset="0"/>
                <a:ea typeface="SimSun" charset="0"/>
                <a:cs typeface="Arial Rounded MT Bold" charset="0"/>
              </a:rPr>
              <a:t>$10,000美元</a:t>
            </a:r>
          </a:p>
        </p:txBody>
      </p:sp>
      <p:cxnSp>
        <p:nvCxnSpPr>
          <p:cNvPr id="53" name="Straight Connector 52">
            <a:extLst>
              <a:ext uri="{FF2B5EF4-FFF2-40B4-BE49-F238E27FC236}">
                <a16:creationId xmlns:a16="http://schemas.microsoft.com/office/drawing/2014/main" id="{0498D05B-55A1-AE4D-8862-75E844CA6BA0}"/>
              </a:ext>
            </a:extLst>
          </p:cNvPr>
          <p:cNvCxnSpPr>
            <a:cxnSpLocks/>
          </p:cNvCxnSpPr>
          <p:nvPr/>
        </p:nvCxnSpPr>
        <p:spPr>
          <a:xfrm>
            <a:off x="19618131" y="7936046"/>
            <a:ext cx="4146331" cy="0"/>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26C3E792-15AE-7743-B32E-2A8B8156D9E9}"/>
              </a:ext>
            </a:extLst>
          </p:cNvPr>
          <p:cNvSpPr txBox="1"/>
          <p:nvPr/>
        </p:nvSpPr>
        <p:spPr>
          <a:xfrm>
            <a:off x="21011562" y="8108547"/>
            <a:ext cx="2625422" cy="707886"/>
          </a:xfrm>
          <a:prstGeom prst="rect">
            <a:avLst/>
          </a:prstGeom>
          <a:noFill/>
        </p:spPr>
        <p:txBody>
          <a:bodyPr wrap="square" rtlCol="0">
            <a:spAutoFit/>
          </a:bodyPr>
          <a:lstStyle/>
          <a:p>
            <a:r>
              <a:rPr lang="zh-CN" sz="4000">
                <a:solidFill>
                  <a:srgbClr val="A31E21"/>
                </a:solidFill>
                <a:latin typeface="Century Gothic" panose="020B0502020202020204" pitchFamily="34" charset="0"/>
                <a:ea typeface="SimSun" charset="0"/>
                <a:cs typeface="Arial Rounded MT Bold" charset="0"/>
              </a:rPr>
              <a:t>解锁 </a:t>
            </a:r>
          </a:p>
        </p:txBody>
      </p:sp>
      <p:sp>
        <p:nvSpPr>
          <p:cNvPr id="72" name="TextBox 71">
            <a:extLst>
              <a:ext uri="{FF2B5EF4-FFF2-40B4-BE49-F238E27FC236}">
                <a16:creationId xmlns:a16="http://schemas.microsoft.com/office/drawing/2014/main" id="{0F87B28D-32FD-614C-B722-F2EEE64EB230}"/>
              </a:ext>
            </a:extLst>
          </p:cNvPr>
          <p:cNvSpPr txBox="1"/>
          <p:nvPr/>
        </p:nvSpPr>
        <p:spPr>
          <a:xfrm>
            <a:off x="19026938" y="8880643"/>
            <a:ext cx="5393964" cy="1077218"/>
          </a:xfrm>
          <a:prstGeom prst="rect">
            <a:avLst/>
          </a:prstGeom>
          <a:noFill/>
        </p:spPr>
        <p:txBody>
          <a:bodyPr wrap="square" rtlCol="0">
            <a:spAutoFit/>
          </a:bodyPr>
          <a:lstStyle/>
          <a:p>
            <a:pPr algn="ctr"/>
            <a:r>
              <a:rPr lang="zh-CN" sz="3200" b="1">
                <a:solidFill>
                  <a:prstClr val="black">
                    <a:lumMod val="65000"/>
                    <a:lumOff val="35000"/>
                  </a:prstClr>
                </a:solidFill>
                <a:latin typeface="Century Gothic" panose="020B0502020202020204" pitchFamily="34" charset="0"/>
                <a:ea typeface="SimSun" charset="0"/>
                <a:cs typeface="Arial Rounded MT Bold" charset="0"/>
              </a:rPr>
              <a:t>第四匹配 </a:t>
            </a:r>
          </a:p>
          <a:p>
            <a:pPr algn="ctr"/>
            <a:r>
              <a:rPr lang="zh-CN" sz="3200" b="1">
                <a:solidFill>
                  <a:prstClr val="black">
                    <a:lumMod val="65000"/>
                    <a:lumOff val="35000"/>
                  </a:prstClr>
                </a:solidFill>
                <a:latin typeface="Century Gothic" panose="020B0502020202020204" pitchFamily="34" charset="0"/>
                <a:ea typeface="SimSun" charset="0"/>
                <a:cs typeface="Arial Rounded MT Bold" charset="0"/>
              </a:rPr>
              <a:t>奖金阶层</a:t>
            </a:r>
          </a:p>
        </p:txBody>
      </p:sp>
      <p:sp>
        <p:nvSpPr>
          <p:cNvPr id="73" name="Oval 72">
            <a:extLst>
              <a:ext uri="{FF2B5EF4-FFF2-40B4-BE49-F238E27FC236}">
                <a16:creationId xmlns:a16="http://schemas.microsoft.com/office/drawing/2014/main" id="{9DF709F3-4ECF-EB48-A61B-AE0BE1D025DF}"/>
              </a:ext>
            </a:extLst>
          </p:cNvPr>
          <p:cNvSpPr/>
          <p:nvPr/>
        </p:nvSpPr>
        <p:spPr>
          <a:xfrm>
            <a:off x="21098278" y="2030012"/>
            <a:ext cx="1251284" cy="1251284"/>
          </a:xfrm>
          <a:prstGeom prst="ellipse">
            <a:avLst/>
          </a:prstGeom>
          <a:solidFill>
            <a:srgbClr val="7711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b="1">
                <a:latin typeface="Century Gothic" panose="020B0502020202020204" pitchFamily="34" charset="0"/>
                <a:ea typeface="SimSun"/>
              </a:rPr>
              <a:t>8</a:t>
            </a:r>
          </a:p>
        </p:txBody>
      </p:sp>
      <p:pic>
        <p:nvPicPr>
          <p:cNvPr id="74" name="Picture 73" descr="A picture containing drawing, room&#10;&#10;Description automatically generated">
            <a:extLst>
              <a:ext uri="{FF2B5EF4-FFF2-40B4-BE49-F238E27FC236}">
                <a16:creationId xmlns:a16="http://schemas.microsoft.com/office/drawing/2014/main" id="{E50A7678-2FF4-EF45-9EF1-3E5B2AF6B675}"/>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20859973" y="4815319"/>
            <a:ext cx="1956488" cy="1956488"/>
          </a:xfrm>
          <a:prstGeom prst="rect">
            <a:avLst/>
          </a:prstGeom>
        </p:spPr>
      </p:pic>
      <p:pic>
        <p:nvPicPr>
          <p:cNvPr id="76" name="Picture 75">
            <a:extLst>
              <a:ext uri="{FF2B5EF4-FFF2-40B4-BE49-F238E27FC236}">
                <a16:creationId xmlns:a16="http://schemas.microsoft.com/office/drawing/2014/main" id="{2A440622-720B-4843-927C-7610969D6859}"/>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20236827" y="8123543"/>
            <a:ext cx="675345" cy="675345"/>
          </a:xfrm>
          <a:prstGeom prst="rect">
            <a:avLst/>
          </a:prstGeom>
        </p:spPr>
      </p:pic>
    </p:spTree>
    <p:extLst>
      <p:ext uri="{BB962C8B-B14F-4D97-AF65-F5344CB8AC3E}">
        <p14:creationId xmlns:p14="http://schemas.microsoft.com/office/powerpoint/2010/main" val="135339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4" grpId="0"/>
      <p:bldP spid="46" grpId="0"/>
      <p:bldP spid="48" grpId="0"/>
      <p:bldP spid="49" grpId="0"/>
      <p:bldP spid="54" grpId="0"/>
      <p:bldP spid="55" grpId="0"/>
      <p:bldP spid="57" grpId="0"/>
      <p:bldP spid="59" grpId="0"/>
      <p:bldP spid="64" grpId="0"/>
      <p:bldP spid="65" grpId="0"/>
      <p:bldP spid="66" grpId="0"/>
      <p:bldP spid="39" grpId="0" animBg="1"/>
      <p:bldP spid="40" grpId="0" animBg="1"/>
      <p:bldP spid="51" grpId="0" animBg="1"/>
      <p:bldP spid="41" grpId="0"/>
      <p:bldP spid="47" grpId="0"/>
      <p:bldP spid="58" grpId="0"/>
      <p:bldP spid="72" grpId="0"/>
      <p:bldP spid="7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C0CC576-8C62-8947-AB83-E683020D7E0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2341" y="-18148"/>
            <a:ext cx="24463163" cy="2805679"/>
          </a:xfrm>
          <a:prstGeom prst="rect">
            <a:avLst/>
          </a:prstGeom>
        </p:spPr>
      </p:pic>
      <p:sp>
        <p:nvSpPr>
          <p:cNvPr id="14" name="Rectangle 13">
            <a:extLst>
              <a:ext uri="{FF2B5EF4-FFF2-40B4-BE49-F238E27FC236}">
                <a16:creationId xmlns:a16="http://schemas.microsoft.com/office/drawing/2014/main" id="{74FAB6F9-36EA-BF4E-BEF1-6A8939BA3C8E}"/>
              </a:ext>
            </a:extLst>
          </p:cNvPr>
          <p:cNvSpPr/>
          <p:nvPr/>
        </p:nvSpPr>
        <p:spPr>
          <a:xfrm>
            <a:off x="21193431" y="-37971"/>
            <a:ext cx="3228486" cy="2821190"/>
          </a:xfrm>
          <a:prstGeom prst="rect">
            <a:avLst/>
          </a:prstGeom>
          <a:solidFill>
            <a:srgbClr val="7711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B72BEBE-3F95-4762-9C3C-0F5BC1EA50D3}"/>
              </a:ext>
            </a:extLst>
          </p:cNvPr>
          <p:cNvSpPr txBox="1"/>
          <p:nvPr/>
        </p:nvSpPr>
        <p:spPr>
          <a:xfrm>
            <a:off x="4892041" y="1230507"/>
            <a:ext cx="16335358" cy="1323439"/>
          </a:xfrm>
          <a:prstGeom prst="rect">
            <a:avLst/>
          </a:prstGeom>
          <a:noFill/>
        </p:spPr>
        <p:txBody>
          <a:bodyPr wrap="square" rtlCol="0">
            <a:spAutoFit/>
          </a:bodyPr>
          <a:lstStyle/>
          <a:p>
            <a:pPr algn="ctr"/>
            <a:r>
              <a:rPr lang="zh-CN" sz="4000">
                <a:solidFill>
                  <a:schemeClr val="bg1"/>
                </a:solidFill>
                <a:latin typeface="Century Gothic" panose="020B0502020202020204" pitchFamily="34" charset="0"/>
                <a:ea typeface="SimSun" panose="02040503050406030204" pitchFamily="18" charset="0"/>
                <a:cs typeface="Arial Unicode MS" panose="020B0604020202020204" pitchFamily="34" charset="-128"/>
              </a:rPr>
              <a:t>且累积25</a:t>
            </a:r>
            <a:r>
              <a:rPr lang="zh-CN" sz="4000">
                <a:solidFill>
                  <a:schemeClr val="bg1"/>
                </a:solidFill>
                <a:latin typeface="Century Gothic" panose="020B0502020202020204" pitchFamily="34" charset="0"/>
                <a:ea typeface="SimSun" panose="02040503050406030204" pitchFamily="18" charset="0"/>
                <a:cs typeface="Gotham Black" pitchFamily="50" charset="0"/>
              </a:rPr>
              <a:t>0个人团队消费积分（PGV) </a:t>
            </a:r>
          </a:p>
          <a:p>
            <a:pPr algn="ctr"/>
            <a:r>
              <a:rPr lang="zh-CN" sz="4000">
                <a:solidFill>
                  <a:schemeClr val="bg1"/>
                </a:solidFill>
                <a:latin typeface="Century Gothic" panose="020B0502020202020204" pitchFamily="34" charset="0"/>
                <a:ea typeface="SimSun"/>
                <a:cs typeface="Gotham Black" pitchFamily="50" charset="0"/>
              </a:rPr>
              <a:t>以赚取$75美元分红</a:t>
            </a:r>
          </a:p>
        </p:txBody>
      </p:sp>
      <p:sp>
        <p:nvSpPr>
          <p:cNvPr id="7" name="TextBox 6">
            <a:extLst>
              <a:ext uri="{FF2B5EF4-FFF2-40B4-BE49-F238E27FC236}">
                <a16:creationId xmlns:a16="http://schemas.microsoft.com/office/drawing/2014/main" id="{A57EAFAA-E3BB-416A-9C34-899F5824157D}"/>
              </a:ext>
            </a:extLst>
          </p:cNvPr>
          <p:cNvSpPr txBox="1"/>
          <p:nvPr/>
        </p:nvSpPr>
        <p:spPr>
          <a:xfrm>
            <a:off x="4893893" y="269248"/>
            <a:ext cx="16299539" cy="1015663"/>
          </a:xfrm>
          <a:prstGeom prst="rect">
            <a:avLst/>
          </a:prstGeom>
          <a:noFill/>
        </p:spPr>
        <p:txBody>
          <a:bodyPr wrap="square" rtlCol="0">
            <a:spAutoFit/>
          </a:bodyPr>
          <a:lstStyle/>
          <a:p>
            <a:pPr algn="ctr"/>
            <a:r>
              <a:rPr lang="zh-CN" sz="6000" b="1">
                <a:solidFill>
                  <a:schemeClr val="bg1"/>
                </a:solidFill>
                <a:latin typeface="Century Gothic" panose="020B0502020202020204" pitchFamily="34" charset="0"/>
                <a:ea typeface="SimSun" panose="02040503050406030204" pitchFamily="18" charset="0"/>
                <a:cs typeface="Arial Unicode MS" panose="020B0604020202020204" pitchFamily="34" charset="-128"/>
              </a:rPr>
              <a:t>达到经销商级别</a:t>
            </a:r>
          </a:p>
        </p:txBody>
      </p:sp>
      <p:sp>
        <p:nvSpPr>
          <p:cNvPr id="2" name="Oval 1">
            <a:extLst>
              <a:ext uri="{FF2B5EF4-FFF2-40B4-BE49-F238E27FC236}">
                <a16:creationId xmlns:a16="http://schemas.microsoft.com/office/drawing/2014/main" id="{28A80DAF-67E5-8740-B1EB-3F0C26666A0F}"/>
              </a:ext>
            </a:extLst>
          </p:cNvPr>
          <p:cNvSpPr/>
          <p:nvPr/>
        </p:nvSpPr>
        <p:spPr>
          <a:xfrm>
            <a:off x="21666201" y="250349"/>
            <a:ext cx="2316914" cy="23169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EC8E8D45-5490-4A36-97DF-A02E9A7D9EE4}"/>
              </a:ext>
            </a:extLst>
          </p:cNvPr>
          <p:cNvSpPr txBox="1"/>
          <p:nvPr/>
        </p:nvSpPr>
        <p:spPr>
          <a:xfrm>
            <a:off x="15332594" y="5474292"/>
            <a:ext cx="7054710" cy="2785378"/>
          </a:xfrm>
          <a:prstGeom prst="rect">
            <a:avLst/>
          </a:prstGeom>
          <a:noFill/>
        </p:spPr>
        <p:txBody>
          <a:bodyPr wrap="square" numCol="1" rtlCol="0">
            <a:spAutoFit/>
          </a:bodyPr>
          <a:lstStyle/>
          <a:p>
            <a:pPr defTabSz="1828800">
              <a:defRPr/>
            </a:pPr>
            <a:r>
              <a:rPr lang="zh-CN" sz="3500" b="1" dirty="0">
                <a:solidFill>
                  <a:srgbClr val="D10007"/>
                </a:solidFill>
                <a:latin typeface="Century Gothic" charset="0"/>
                <a:ea typeface="SimSun" charset="0"/>
                <a:cs typeface="Century Gothic" charset="0"/>
              </a:rPr>
              <a:t>欲达到</a:t>
            </a:r>
            <a:r>
              <a:rPr lang="zh-CN" altLang="en-US" sz="3500" b="1" dirty="0">
                <a:solidFill>
                  <a:srgbClr val="D10007"/>
                </a:solidFill>
                <a:latin typeface="Century Gothic" charset="0"/>
                <a:ea typeface="SimSun" charset="0"/>
                <a:cs typeface="Century Gothic" charset="0"/>
              </a:rPr>
              <a:t>合格</a:t>
            </a:r>
            <a:r>
              <a:rPr lang="zh-CN" sz="3500" b="1" dirty="0">
                <a:solidFill>
                  <a:srgbClr val="D10007"/>
                </a:solidFill>
                <a:latin typeface="Century Gothic" charset="0"/>
                <a:ea typeface="SimSun" charset="0"/>
                <a:cs typeface="Century Gothic" charset="0"/>
              </a:rPr>
              <a:t>经销商级别，您必须活跃（60PV）并合格。</a:t>
            </a:r>
          </a:p>
          <a:p>
            <a:pPr defTabSz="1828800">
              <a:defRPr/>
            </a:pPr>
            <a:endParaRPr lang="en-US" sz="3500" b="1" kern="0" dirty="0">
              <a:solidFill>
                <a:schemeClr val="tx1">
                  <a:lumMod val="50000"/>
                  <a:lumOff val="50000"/>
                </a:schemeClr>
              </a:solidFill>
              <a:latin typeface="Century Gothic" charset="0"/>
              <a:ea typeface="Century Gothic" charset="0"/>
              <a:cs typeface="Century Gothic" charset="0"/>
            </a:endParaRPr>
          </a:p>
          <a:p>
            <a:pPr defTabSz="1828800">
              <a:defRPr/>
            </a:pPr>
            <a:r>
              <a:rPr lang="zh-CN" sz="3500" dirty="0">
                <a:solidFill>
                  <a:schemeClr val="tx1">
                    <a:lumMod val="50000"/>
                    <a:lumOff val="50000"/>
                  </a:schemeClr>
                </a:solidFill>
                <a:latin typeface="Century Gothic" charset="0"/>
                <a:ea typeface="SimSun" charset="0"/>
                <a:cs typeface="Century Gothic" charset="0"/>
              </a:rPr>
              <a:t>（2位亲推活跃经销商-一位在左边团队和一位在右边团队。）</a:t>
            </a:r>
          </a:p>
        </p:txBody>
      </p:sp>
      <p:pic>
        <p:nvPicPr>
          <p:cNvPr id="8" name="Picture 7">
            <a:extLst>
              <a:ext uri="{FF2B5EF4-FFF2-40B4-BE49-F238E27FC236}">
                <a16:creationId xmlns:a16="http://schemas.microsoft.com/office/drawing/2014/main" id="{44CE1220-E6E2-4696-B684-708C1EF303E0}"/>
              </a:ext>
            </a:extLst>
          </p:cNvPr>
          <p:cNvPicPr>
            <a:picLocks noChangeAspect="1"/>
          </p:cNvPicPr>
          <p:nvPr/>
        </p:nvPicPr>
        <p:blipFill rotWithShape="1">
          <a:blip r:embed="rId3" cstate="email">
            <a:grayscl/>
            <a:extLst>
              <a:ext uri="{28A0092B-C50C-407E-A947-70E740481C1C}">
                <a14:useLocalDpi xmlns:a14="http://schemas.microsoft.com/office/drawing/2010/main"/>
              </a:ext>
            </a:extLst>
          </a:blip>
          <a:srcRect/>
          <a:stretch/>
        </p:blipFill>
        <p:spPr>
          <a:xfrm>
            <a:off x="2743200" y="3372473"/>
            <a:ext cx="9115257" cy="8142854"/>
          </a:xfrm>
          <a:prstGeom prst="rect">
            <a:avLst/>
          </a:prstGeom>
        </p:spPr>
      </p:pic>
      <p:pic>
        <p:nvPicPr>
          <p:cNvPr id="9" name="Picture 8">
            <a:extLst>
              <a:ext uri="{FF2B5EF4-FFF2-40B4-BE49-F238E27FC236}">
                <a16:creationId xmlns:a16="http://schemas.microsoft.com/office/drawing/2014/main" id="{7478F710-D043-4703-8A6B-3DF93EAF2BA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153806" y="7129027"/>
            <a:ext cx="757112" cy="629746"/>
          </a:xfrm>
          <a:prstGeom prst="rect">
            <a:avLst/>
          </a:prstGeom>
        </p:spPr>
      </p:pic>
      <p:pic>
        <p:nvPicPr>
          <p:cNvPr id="10" name="Picture 9">
            <a:extLst>
              <a:ext uri="{FF2B5EF4-FFF2-40B4-BE49-F238E27FC236}">
                <a16:creationId xmlns:a16="http://schemas.microsoft.com/office/drawing/2014/main" id="{762835F1-A62D-4375-B70E-1320564B4F90}"/>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22387304" y="901774"/>
            <a:ext cx="874708" cy="922108"/>
          </a:xfrm>
          <a:prstGeom prst="rect">
            <a:avLst/>
          </a:prstGeom>
        </p:spPr>
      </p:pic>
      <p:pic>
        <p:nvPicPr>
          <p:cNvPr id="23" name="Graphic 22">
            <a:extLst>
              <a:ext uri="{FF2B5EF4-FFF2-40B4-BE49-F238E27FC236}">
                <a16:creationId xmlns:a16="http://schemas.microsoft.com/office/drawing/2014/main" id="{94994330-C56A-1649-B741-2882BD806DE7}"/>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2662851" y="12546800"/>
            <a:ext cx="1155380" cy="821038"/>
          </a:xfrm>
          <a:prstGeom prst="rect">
            <a:avLst/>
          </a:prstGeom>
        </p:spPr>
      </p:pic>
      <p:pic>
        <p:nvPicPr>
          <p:cNvPr id="19" name="Picture 18">
            <a:extLst>
              <a:ext uri="{FF2B5EF4-FFF2-40B4-BE49-F238E27FC236}">
                <a16:creationId xmlns:a16="http://schemas.microsoft.com/office/drawing/2014/main" id="{F6DFD580-BC2F-2942-89EE-7F07DC67E83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90505" y="617789"/>
            <a:ext cx="4566721" cy="1594011"/>
          </a:xfrm>
          <a:prstGeom prst="rect">
            <a:avLst/>
          </a:prstGeom>
        </p:spPr>
      </p:pic>
      <p:sp>
        <p:nvSpPr>
          <p:cNvPr id="3" name="TextBox 2"/>
          <p:cNvSpPr txBox="1"/>
          <p:nvPr/>
        </p:nvSpPr>
        <p:spPr>
          <a:xfrm>
            <a:off x="6977662" y="3713020"/>
            <a:ext cx="646331" cy="646331"/>
          </a:xfrm>
          <a:prstGeom prst="rect">
            <a:avLst/>
          </a:prstGeom>
          <a:noFill/>
        </p:spPr>
        <p:txBody>
          <a:bodyPr wrap="none" rtlCol="0">
            <a:spAutoFit/>
          </a:bodyPr>
          <a:lstStyle/>
          <a:p>
            <a:r>
              <a:rPr lang="zh-CN" altLang="en-US" dirty="0">
                <a:solidFill>
                  <a:schemeClr val="bg1">
                    <a:lumMod val="50000"/>
                  </a:schemeClr>
                </a:solidFill>
              </a:rPr>
              <a:t>您</a:t>
            </a:r>
            <a:endParaRPr lang="en-US" dirty="0">
              <a:solidFill>
                <a:schemeClr val="bg1">
                  <a:lumMod val="50000"/>
                </a:schemeClr>
              </a:solidFill>
            </a:endParaRPr>
          </a:p>
        </p:txBody>
      </p:sp>
    </p:spTree>
    <p:extLst>
      <p:ext uri="{BB962C8B-B14F-4D97-AF65-F5344CB8AC3E}">
        <p14:creationId xmlns:p14="http://schemas.microsoft.com/office/powerpoint/2010/main" val="1026339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6D744B5-E077-9F4A-AC50-AACDE404EA4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2341" y="-18148"/>
            <a:ext cx="24463163" cy="2805679"/>
          </a:xfrm>
          <a:prstGeom prst="rect">
            <a:avLst/>
          </a:prstGeom>
        </p:spPr>
      </p:pic>
      <p:sp>
        <p:nvSpPr>
          <p:cNvPr id="17" name="Rectangle 16">
            <a:extLst>
              <a:ext uri="{FF2B5EF4-FFF2-40B4-BE49-F238E27FC236}">
                <a16:creationId xmlns:a16="http://schemas.microsoft.com/office/drawing/2014/main" id="{7F2272C4-2F6A-6946-BF03-C0DB1AD2AADF}"/>
              </a:ext>
            </a:extLst>
          </p:cNvPr>
          <p:cNvSpPr/>
          <p:nvPr/>
        </p:nvSpPr>
        <p:spPr>
          <a:xfrm>
            <a:off x="21193431" y="-37971"/>
            <a:ext cx="3228486" cy="2821190"/>
          </a:xfrm>
          <a:prstGeom prst="rect">
            <a:avLst/>
          </a:prstGeom>
          <a:solidFill>
            <a:srgbClr val="7711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6FE1B27E-8183-774A-B6DA-368B8CE867B3}"/>
              </a:ext>
            </a:extLst>
          </p:cNvPr>
          <p:cNvSpPr/>
          <p:nvPr/>
        </p:nvSpPr>
        <p:spPr>
          <a:xfrm>
            <a:off x="21666201" y="250349"/>
            <a:ext cx="2316914" cy="23169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DFF38A2-E14A-460A-BA72-1F09F1F9E22B}"/>
              </a:ext>
            </a:extLst>
          </p:cNvPr>
          <p:cNvSpPr txBox="1"/>
          <p:nvPr/>
        </p:nvSpPr>
        <p:spPr>
          <a:xfrm>
            <a:off x="15151971" y="5346359"/>
            <a:ext cx="7944774" cy="4939814"/>
          </a:xfrm>
          <a:prstGeom prst="rect">
            <a:avLst/>
          </a:prstGeom>
          <a:noFill/>
        </p:spPr>
        <p:txBody>
          <a:bodyPr wrap="square" numCol="1" rtlCol="0">
            <a:spAutoFit/>
          </a:bodyPr>
          <a:lstStyle/>
          <a:p>
            <a:pPr defTabSz="1828800">
              <a:defRPr/>
            </a:pPr>
            <a:r>
              <a:rPr lang="zh-CN" sz="3500" b="1" dirty="0">
                <a:solidFill>
                  <a:srgbClr val="D10007"/>
                </a:solidFill>
                <a:latin typeface="Century Gothic" charset="0"/>
                <a:ea typeface="SimSun" charset="0"/>
                <a:cs typeface="Century Gothic" charset="0"/>
              </a:rPr>
              <a:t>欲达到翡翠级经销商，您必须有： </a:t>
            </a:r>
          </a:p>
          <a:p>
            <a:pPr defTabSz="1828800">
              <a:defRPr/>
            </a:pPr>
            <a:endParaRPr lang="en-US" sz="3500" b="1" kern="0" dirty="0">
              <a:solidFill>
                <a:schemeClr val="tx2"/>
              </a:solidFill>
              <a:latin typeface="Century Gothic" charset="0"/>
              <a:ea typeface="Century Gothic" charset="0"/>
              <a:cs typeface="Century Gothic" charset="0"/>
            </a:endParaRPr>
          </a:p>
          <a:p>
            <a:pPr marL="0" lvl="1" defTabSz="1828800">
              <a:defRPr/>
            </a:pPr>
            <a:r>
              <a:rPr lang="zh-CN" sz="3500" dirty="0">
                <a:solidFill>
                  <a:schemeClr val="tx1">
                    <a:lumMod val="50000"/>
                    <a:lumOff val="50000"/>
                  </a:schemeClr>
                </a:solidFill>
                <a:latin typeface="Century Gothic" charset="0"/>
                <a:ea typeface="SimSun" charset="0"/>
                <a:cs typeface="Century Gothic" charset="0"/>
              </a:rPr>
              <a:t>4位亲推</a:t>
            </a:r>
            <a:r>
              <a:rPr lang="zh-CN" altLang="en-US" sz="3500" dirty="0">
                <a:solidFill>
                  <a:schemeClr val="tx1">
                    <a:lumMod val="50000"/>
                    <a:lumOff val="50000"/>
                  </a:schemeClr>
                </a:solidFill>
                <a:latin typeface="Century Gothic" charset="0"/>
                <a:ea typeface="SimSun" charset="0"/>
                <a:cs typeface="Century Gothic" charset="0"/>
              </a:rPr>
              <a:t>合格</a:t>
            </a:r>
            <a:r>
              <a:rPr lang="zh-CN" sz="3500" dirty="0">
                <a:solidFill>
                  <a:schemeClr val="tx1">
                    <a:lumMod val="50000"/>
                    <a:lumOff val="50000"/>
                  </a:schemeClr>
                </a:solidFill>
                <a:latin typeface="Century Gothic" charset="0"/>
                <a:ea typeface="SimSun" charset="0"/>
                <a:cs typeface="Century Gothic" charset="0"/>
              </a:rPr>
              <a:t>经销商 </a:t>
            </a:r>
          </a:p>
          <a:p>
            <a:pPr marL="0" lvl="1" defTabSz="1828800">
              <a:defRPr/>
            </a:pPr>
            <a:r>
              <a:rPr lang="zh-CN" sz="3500" dirty="0">
                <a:solidFill>
                  <a:schemeClr val="tx1">
                    <a:lumMod val="50000"/>
                    <a:lumOff val="50000"/>
                  </a:schemeClr>
                </a:solidFill>
                <a:latin typeface="Century Gothic" charset="0"/>
                <a:ea typeface="SimSun" charset="0"/>
                <a:cs typeface="Century Gothic" charset="0"/>
              </a:rPr>
              <a:t>（至少各1位在每个团队*）</a:t>
            </a:r>
          </a:p>
          <a:p>
            <a:pPr marL="0" lvl="1" defTabSz="1828800">
              <a:defRPr/>
            </a:pPr>
            <a:endParaRPr lang="en-US" sz="3500" kern="0" dirty="0">
              <a:solidFill>
                <a:schemeClr val="tx1">
                  <a:lumMod val="50000"/>
                  <a:lumOff val="50000"/>
                </a:schemeClr>
              </a:solidFill>
              <a:latin typeface="Century Gothic" charset="0"/>
              <a:ea typeface="Century Gothic" charset="0"/>
              <a:cs typeface="Century Gothic" charset="0"/>
            </a:endParaRPr>
          </a:p>
          <a:p>
            <a:pPr marL="0" lvl="1" defTabSz="1828800">
              <a:defRPr/>
            </a:pPr>
            <a:r>
              <a:rPr lang="zh-CN" sz="3500" dirty="0">
                <a:solidFill>
                  <a:schemeClr val="tx1">
                    <a:lumMod val="50000"/>
                    <a:lumOff val="50000"/>
                  </a:schemeClr>
                </a:solidFill>
                <a:latin typeface="Century Gothic" charset="0"/>
                <a:ea typeface="SimSun" charset="0"/>
                <a:cs typeface="Century Gothic" charset="0"/>
              </a:rPr>
              <a:t>	或</a:t>
            </a:r>
          </a:p>
          <a:p>
            <a:pPr marL="0" lvl="1" defTabSz="1828800">
              <a:defRPr/>
            </a:pPr>
            <a:r>
              <a:rPr lang="zh-CN" sz="3500" dirty="0">
                <a:solidFill>
                  <a:schemeClr val="tx1">
                    <a:lumMod val="50000"/>
                    <a:lumOff val="50000"/>
                  </a:schemeClr>
                </a:solidFill>
                <a:latin typeface="Century Gothic" charset="0"/>
                <a:ea typeface="SimSun" charset="0"/>
                <a:cs typeface="Century Gothic" charset="0"/>
              </a:rPr>
              <a:t> </a:t>
            </a:r>
          </a:p>
          <a:p>
            <a:pPr marL="0" lvl="1" defTabSz="1828800">
              <a:defRPr/>
            </a:pPr>
            <a:r>
              <a:rPr lang="zh-CN" sz="3500" dirty="0">
                <a:solidFill>
                  <a:schemeClr val="tx1">
                    <a:lumMod val="50000"/>
                    <a:lumOff val="50000"/>
                  </a:schemeClr>
                </a:solidFill>
                <a:latin typeface="Century Gothic" charset="0"/>
                <a:ea typeface="SimSun" charset="0"/>
                <a:cs typeface="Century Gothic" charset="0"/>
              </a:rPr>
              <a:t>8位个人推荐经销商</a:t>
            </a:r>
            <a:br>
              <a:rPr lang="zh-CN" sz="3500" dirty="0">
                <a:solidFill>
                  <a:schemeClr val="tx1">
                    <a:lumMod val="50000"/>
                    <a:lumOff val="50000"/>
                  </a:schemeClr>
                </a:solidFill>
                <a:latin typeface="Century Gothic" charset="0"/>
                <a:ea typeface="SimSun" charset="0"/>
                <a:cs typeface="Century Gothic" charset="0"/>
              </a:rPr>
            </a:br>
            <a:r>
              <a:rPr lang="zh-CN" sz="3500" dirty="0">
                <a:solidFill>
                  <a:schemeClr val="tx1">
                    <a:lumMod val="50000"/>
                    <a:lumOff val="50000"/>
                  </a:schemeClr>
                </a:solidFill>
                <a:latin typeface="Century Gothic" charset="0"/>
                <a:ea typeface="SimSun" charset="0"/>
                <a:cs typeface="Century Gothic" charset="0"/>
              </a:rPr>
              <a:t>（至少3位在每个团队*）</a:t>
            </a:r>
          </a:p>
        </p:txBody>
      </p:sp>
      <p:pic>
        <p:nvPicPr>
          <p:cNvPr id="7" name="Picture 6">
            <a:extLst>
              <a:ext uri="{FF2B5EF4-FFF2-40B4-BE49-F238E27FC236}">
                <a16:creationId xmlns:a16="http://schemas.microsoft.com/office/drawing/2014/main" id="{65DAC729-C6AC-4BE7-BC32-C9931CE8255E}"/>
              </a:ext>
            </a:extLst>
          </p:cNvPr>
          <p:cNvPicPr>
            <a:picLocks noChangeAspect="1"/>
          </p:cNvPicPr>
          <p:nvPr/>
        </p:nvPicPr>
        <p:blipFill rotWithShape="1">
          <a:blip r:embed="rId3" cstate="email">
            <a:duotone>
              <a:prstClr val="black"/>
              <a:srgbClr val="D9C3A5">
                <a:tint val="50000"/>
                <a:satMod val="180000"/>
              </a:srgbClr>
            </a:duotone>
            <a:extLst>
              <a:ext uri="{28A0092B-C50C-407E-A947-70E740481C1C}">
                <a14:useLocalDpi xmlns:a14="http://schemas.microsoft.com/office/drawing/2010/main"/>
              </a:ext>
            </a:extLst>
          </a:blip>
          <a:srcRect/>
          <a:stretch/>
        </p:blipFill>
        <p:spPr>
          <a:xfrm>
            <a:off x="1841047" y="3371903"/>
            <a:ext cx="10352540" cy="8994046"/>
          </a:xfrm>
          <a:prstGeom prst="rect">
            <a:avLst/>
          </a:prstGeom>
        </p:spPr>
      </p:pic>
      <p:pic>
        <p:nvPicPr>
          <p:cNvPr id="8" name="Picture 7">
            <a:extLst>
              <a:ext uri="{FF2B5EF4-FFF2-40B4-BE49-F238E27FC236}">
                <a16:creationId xmlns:a16="http://schemas.microsoft.com/office/drawing/2014/main" id="{6B1EF669-A280-4349-AC8D-AB85D79FB698}"/>
              </a:ext>
            </a:extLst>
          </p:cNvPr>
          <p:cNvPicPr>
            <a:picLocks noChangeAspect="1"/>
          </p:cNvPicPr>
          <p:nvPr/>
        </p:nvPicPr>
        <p:blipFill>
          <a:blip r:embed="rId4"/>
          <a:stretch>
            <a:fillRect/>
          </a:stretch>
        </p:blipFill>
        <p:spPr>
          <a:xfrm>
            <a:off x="22003946" y="940952"/>
            <a:ext cx="1677168" cy="1216770"/>
          </a:xfrm>
          <a:prstGeom prst="rect">
            <a:avLst/>
          </a:prstGeom>
        </p:spPr>
      </p:pic>
      <p:sp>
        <p:nvSpPr>
          <p:cNvPr id="14" name="TextBox 13">
            <a:extLst>
              <a:ext uri="{FF2B5EF4-FFF2-40B4-BE49-F238E27FC236}">
                <a16:creationId xmlns:a16="http://schemas.microsoft.com/office/drawing/2014/main" id="{65E50B38-3FF4-9D4D-9238-CEC0A60CBCA7}"/>
              </a:ext>
            </a:extLst>
          </p:cNvPr>
          <p:cNvSpPr txBox="1"/>
          <p:nvPr/>
        </p:nvSpPr>
        <p:spPr>
          <a:xfrm>
            <a:off x="4910329" y="1230507"/>
            <a:ext cx="16262448" cy="1323439"/>
          </a:xfrm>
          <a:prstGeom prst="rect">
            <a:avLst/>
          </a:prstGeom>
          <a:noFill/>
        </p:spPr>
        <p:txBody>
          <a:bodyPr wrap="square" rtlCol="0">
            <a:spAutoFit/>
          </a:bodyPr>
          <a:lstStyle/>
          <a:p>
            <a:pPr algn="ctr"/>
            <a:r>
              <a:rPr lang="zh-CN" sz="4000">
                <a:solidFill>
                  <a:schemeClr val="bg1"/>
                </a:solidFill>
                <a:latin typeface="Century Gothic" panose="020B0502020202020204" pitchFamily="34" charset="0"/>
                <a:ea typeface="SimSun" panose="02040503050406030204" pitchFamily="18" charset="0"/>
                <a:cs typeface="Arial Unicode MS" panose="020B0604020202020204" pitchFamily="34" charset="-128"/>
              </a:rPr>
              <a:t>且累积75</a:t>
            </a:r>
            <a:r>
              <a:rPr lang="zh-CN" sz="4000">
                <a:solidFill>
                  <a:schemeClr val="bg1"/>
                </a:solidFill>
                <a:latin typeface="Century Gothic" panose="020B0502020202020204" pitchFamily="34" charset="0"/>
                <a:ea typeface="SimSun" panose="02040503050406030204" pitchFamily="18" charset="0"/>
                <a:cs typeface="Gotham Black" pitchFamily="50" charset="0"/>
              </a:rPr>
              <a:t>0个人团队消费积分（PGV) </a:t>
            </a:r>
          </a:p>
          <a:p>
            <a:pPr algn="ctr"/>
            <a:r>
              <a:rPr lang="zh-CN" sz="4000">
                <a:solidFill>
                  <a:schemeClr val="bg1"/>
                </a:solidFill>
                <a:latin typeface="Century Gothic" panose="020B0502020202020204" pitchFamily="34" charset="0"/>
                <a:ea typeface="SimSun"/>
                <a:cs typeface="Gotham Black" pitchFamily="50" charset="0"/>
              </a:rPr>
              <a:t>以赚取$200美元分红</a:t>
            </a:r>
          </a:p>
        </p:txBody>
      </p:sp>
      <p:sp>
        <p:nvSpPr>
          <p:cNvPr id="15" name="TextBox 14">
            <a:extLst>
              <a:ext uri="{FF2B5EF4-FFF2-40B4-BE49-F238E27FC236}">
                <a16:creationId xmlns:a16="http://schemas.microsoft.com/office/drawing/2014/main" id="{B2A07E9C-244D-3B44-B36A-9726E75DCFE3}"/>
              </a:ext>
            </a:extLst>
          </p:cNvPr>
          <p:cNvSpPr txBox="1"/>
          <p:nvPr/>
        </p:nvSpPr>
        <p:spPr>
          <a:xfrm>
            <a:off x="4888537" y="269248"/>
            <a:ext cx="16284240" cy="1015663"/>
          </a:xfrm>
          <a:prstGeom prst="rect">
            <a:avLst/>
          </a:prstGeom>
          <a:noFill/>
        </p:spPr>
        <p:txBody>
          <a:bodyPr wrap="square" rtlCol="0">
            <a:spAutoFit/>
          </a:bodyPr>
          <a:lstStyle/>
          <a:p>
            <a:pPr algn="ctr"/>
            <a:r>
              <a:rPr lang="zh-CN" sz="6000" b="1">
                <a:solidFill>
                  <a:schemeClr val="bg1"/>
                </a:solidFill>
                <a:latin typeface="Century Gothic" panose="020B0502020202020204" pitchFamily="34" charset="0"/>
                <a:ea typeface="SimSun" panose="02040503050406030204" pitchFamily="18" charset="0"/>
                <a:cs typeface="Arial Unicode MS" panose="020B0604020202020204" pitchFamily="34" charset="-128"/>
              </a:rPr>
              <a:t>达到翡翠级经销商</a:t>
            </a:r>
          </a:p>
        </p:txBody>
      </p:sp>
      <p:sp>
        <p:nvSpPr>
          <p:cNvPr id="18" name="Rectangle 17">
            <a:extLst>
              <a:ext uri="{FF2B5EF4-FFF2-40B4-BE49-F238E27FC236}">
                <a16:creationId xmlns:a16="http://schemas.microsoft.com/office/drawing/2014/main" id="{F61471D5-D4EC-0445-BF09-DB0140445A9F}"/>
              </a:ext>
            </a:extLst>
          </p:cNvPr>
          <p:cNvSpPr/>
          <p:nvPr/>
        </p:nvSpPr>
        <p:spPr>
          <a:xfrm>
            <a:off x="16207302" y="12295416"/>
            <a:ext cx="4965474" cy="769441"/>
          </a:xfrm>
          <a:prstGeom prst="rect">
            <a:avLst/>
          </a:prstGeom>
        </p:spPr>
        <p:txBody>
          <a:bodyPr wrap="square">
            <a:spAutoFit/>
          </a:bodyPr>
          <a:lstStyle/>
          <a:p>
            <a:pPr marL="0" lvl="1" defTabSz="1828800">
              <a:defRPr/>
            </a:pPr>
            <a:r>
              <a:rPr lang="zh-CN" sz="2200">
                <a:solidFill>
                  <a:schemeClr val="tx1">
                    <a:lumMod val="50000"/>
                    <a:lumOff val="50000"/>
                  </a:schemeClr>
                </a:solidFill>
                <a:latin typeface="Century Gothic" charset="0"/>
                <a:ea typeface="SimSun" charset="0"/>
                <a:cs typeface="Century Gothic" charset="0"/>
              </a:rPr>
              <a:t>*加拿大和印度经销商： </a:t>
            </a:r>
          </a:p>
          <a:p>
            <a:pPr marL="0" lvl="1" defTabSz="1828800">
              <a:defRPr/>
            </a:pPr>
            <a:r>
              <a:rPr lang="zh-CN" sz="2200">
                <a:solidFill>
                  <a:schemeClr val="tx1">
                    <a:lumMod val="50000"/>
                    <a:lumOff val="50000"/>
                  </a:schemeClr>
                </a:solidFill>
                <a:latin typeface="Century Gothic" charset="0"/>
                <a:ea typeface="SimSun" charset="0"/>
                <a:cs typeface="Century Gothic" charset="0"/>
              </a:rPr>
              <a:t>  请看财务奖励计划</a:t>
            </a:r>
          </a:p>
        </p:txBody>
      </p:sp>
      <p:pic>
        <p:nvPicPr>
          <p:cNvPr id="19" name="Picture 18">
            <a:extLst>
              <a:ext uri="{FF2B5EF4-FFF2-40B4-BE49-F238E27FC236}">
                <a16:creationId xmlns:a16="http://schemas.microsoft.com/office/drawing/2014/main" id="{D4860C21-A85D-4F4C-B0F5-BA30825BCD6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101270" y="6589549"/>
            <a:ext cx="757112" cy="629746"/>
          </a:xfrm>
          <a:prstGeom prst="rect">
            <a:avLst/>
          </a:prstGeom>
        </p:spPr>
      </p:pic>
      <p:pic>
        <p:nvPicPr>
          <p:cNvPr id="20" name="Picture 19">
            <a:extLst>
              <a:ext uri="{FF2B5EF4-FFF2-40B4-BE49-F238E27FC236}">
                <a16:creationId xmlns:a16="http://schemas.microsoft.com/office/drawing/2014/main" id="{F73F7AB4-54B2-C943-AED8-109D8345EB6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101270" y="9449430"/>
            <a:ext cx="757112" cy="629746"/>
          </a:xfrm>
          <a:prstGeom prst="rect">
            <a:avLst/>
          </a:prstGeom>
        </p:spPr>
      </p:pic>
      <p:pic>
        <p:nvPicPr>
          <p:cNvPr id="24" name="Graphic 23">
            <a:extLst>
              <a:ext uri="{FF2B5EF4-FFF2-40B4-BE49-F238E27FC236}">
                <a16:creationId xmlns:a16="http://schemas.microsoft.com/office/drawing/2014/main" id="{24EEA977-937A-2347-925B-7F045E49381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2662851" y="12546800"/>
            <a:ext cx="1155380" cy="821038"/>
          </a:xfrm>
          <a:prstGeom prst="rect">
            <a:avLst/>
          </a:prstGeom>
        </p:spPr>
      </p:pic>
      <p:pic>
        <p:nvPicPr>
          <p:cNvPr id="25" name="Picture 24">
            <a:extLst>
              <a:ext uri="{FF2B5EF4-FFF2-40B4-BE49-F238E27FC236}">
                <a16:creationId xmlns:a16="http://schemas.microsoft.com/office/drawing/2014/main" id="{5B746F83-F60E-4241-B011-518B7421F55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90505" y="617789"/>
            <a:ext cx="4566721" cy="1594011"/>
          </a:xfrm>
          <a:prstGeom prst="rect">
            <a:avLst/>
          </a:prstGeom>
        </p:spPr>
      </p:pic>
      <p:sp>
        <p:nvSpPr>
          <p:cNvPr id="16" name="TextBox 15"/>
          <p:cNvSpPr txBox="1"/>
          <p:nvPr/>
        </p:nvSpPr>
        <p:spPr>
          <a:xfrm>
            <a:off x="7017317" y="3371903"/>
            <a:ext cx="646331" cy="646331"/>
          </a:xfrm>
          <a:prstGeom prst="rect">
            <a:avLst/>
          </a:prstGeom>
          <a:noFill/>
        </p:spPr>
        <p:txBody>
          <a:bodyPr wrap="none" rtlCol="0">
            <a:spAutoFit/>
          </a:bodyPr>
          <a:lstStyle/>
          <a:p>
            <a:r>
              <a:rPr lang="zh-CN" altLang="en-US" dirty="0">
                <a:solidFill>
                  <a:schemeClr val="bg1">
                    <a:lumMod val="50000"/>
                  </a:schemeClr>
                </a:solidFill>
              </a:rPr>
              <a:t>您</a:t>
            </a:r>
            <a:endParaRPr lang="en-US" dirty="0">
              <a:solidFill>
                <a:schemeClr val="bg1">
                  <a:lumMod val="50000"/>
                </a:schemeClr>
              </a:solidFill>
            </a:endParaRPr>
          </a:p>
        </p:txBody>
      </p:sp>
    </p:spTree>
    <p:extLst>
      <p:ext uri="{BB962C8B-B14F-4D97-AF65-F5344CB8AC3E}">
        <p14:creationId xmlns:p14="http://schemas.microsoft.com/office/powerpoint/2010/main" val="2700822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DF0F4AD-3B54-1244-9834-936390B46F3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2341" y="-18148"/>
            <a:ext cx="24463163" cy="2805679"/>
          </a:xfrm>
          <a:prstGeom prst="rect">
            <a:avLst/>
          </a:prstGeom>
        </p:spPr>
      </p:pic>
      <p:sp>
        <p:nvSpPr>
          <p:cNvPr id="18" name="Rectangle 17">
            <a:extLst>
              <a:ext uri="{FF2B5EF4-FFF2-40B4-BE49-F238E27FC236}">
                <a16:creationId xmlns:a16="http://schemas.microsoft.com/office/drawing/2014/main" id="{58D24471-8A4F-FC47-A24C-2D7E4FBECAFA}"/>
              </a:ext>
            </a:extLst>
          </p:cNvPr>
          <p:cNvSpPr/>
          <p:nvPr/>
        </p:nvSpPr>
        <p:spPr>
          <a:xfrm>
            <a:off x="21193431" y="-37971"/>
            <a:ext cx="3228486" cy="2821190"/>
          </a:xfrm>
          <a:prstGeom prst="rect">
            <a:avLst/>
          </a:prstGeom>
          <a:solidFill>
            <a:srgbClr val="7711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336F3E66-961A-4B08-B9EA-415EB2F64DB7}"/>
              </a:ext>
            </a:extLst>
          </p:cNvPr>
          <p:cNvSpPr txBox="1"/>
          <p:nvPr/>
        </p:nvSpPr>
        <p:spPr>
          <a:xfrm>
            <a:off x="15110382" y="5314373"/>
            <a:ext cx="7924908" cy="4939814"/>
          </a:xfrm>
          <a:prstGeom prst="rect">
            <a:avLst/>
          </a:prstGeom>
          <a:noFill/>
        </p:spPr>
        <p:txBody>
          <a:bodyPr wrap="square" numCol="1" rtlCol="0">
            <a:spAutoFit/>
          </a:bodyPr>
          <a:lstStyle/>
          <a:p>
            <a:pPr defTabSz="1828800">
              <a:defRPr/>
            </a:pPr>
            <a:r>
              <a:rPr lang="zh-CN" sz="3500" b="1" dirty="0">
                <a:solidFill>
                  <a:srgbClr val="D10007"/>
                </a:solidFill>
                <a:latin typeface="Century Gothic" charset="0"/>
                <a:ea typeface="SimSun" charset="0"/>
                <a:cs typeface="Century Gothic" charset="0"/>
              </a:rPr>
              <a:t>欲达到翡翠级经销商，您必须拥有： </a:t>
            </a:r>
          </a:p>
          <a:p>
            <a:pPr defTabSz="1828800">
              <a:defRPr/>
            </a:pPr>
            <a:endParaRPr lang="en-US" sz="3500" b="1" kern="0" dirty="0">
              <a:solidFill>
                <a:schemeClr val="tx2"/>
              </a:solidFill>
              <a:latin typeface="Century Gothic" charset="0"/>
              <a:ea typeface="Century Gothic" charset="0"/>
              <a:cs typeface="Century Gothic" charset="0"/>
            </a:endParaRPr>
          </a:p>
          <a:p>
            <a:pPr marL="0" lvl="1" defTabSz="1828800">
              <a:defRPr/>
            </a:pPr>
            <a:r>
              <a:rPr lang="zh-CN" sz="3500" dirty="0">
                <a:solidFill>
                  <a:schemeClr val="tx1">
                    <a:lumMod val="50000"/>
                    <a:lumOff val="50000"/>
                  </a:schemeClr>
                </a:solidFill>
                <a:latin typeface="Century Gothic" charset="0"/>
                <a:ea typeface="SimSun" charset="0"/>
                <a:cs typeface="Century Gothic" charset="0"/>
              </a:rPr>
              <a:t>8位亲推</a:t>
            </a:r>
            <a:r>
              <a:rPr lang="zh-CN" altLang="en-US" sz="3500" dirty="0">
                <a:solidFill>
                  <a:schemeClr val="tx1">
                    <a:lumMod val="50000"/>
                    <a:lumOff val="50000"/>
                  </a:schemeClr>
                </a:solidFill>
                <a:latin typeface="Century Gothic" charset="0"/>
                <a:ea typeface="SimSun" charset="0"/>
                <a:cs typeface="Century Gothic" charset="0"/>
              </a:rPr>
              <a:t>合格</a:t>
            </a:r>
            <a:r>
              <a:rPr lang="zh-CN" sz="3500" dirty="0">
                <a:solidFill>
                  <a:schemeClr val="tx1">
                    <a:lumMod val="50000"/>
                    <a:lumOff val="50000"/>
                  </a:schemeClr>
                </a:solidFill>
                <a:latin typeface="Century Gothic" charset="0"/>
                <a:ea typeface="SimSun" charset="0"/>
                <a:cs typeface="Century Gothic" charset="0"/>
              </a:rPr>
              <a:t>经销商</a:t>
            </a:r>
            <a:br>
              <a:rPr lang="zh-CN" sz="3500" dirty="0">
                <a:solidFill>
                  <a:schemeClr val="tx1">
                    <a:lumMod val="50000"/>
                    <a:lumOff val="50000"/>
                  </a:schemeClr>
                </a:solidFill>
                <a:latin typeface="Century Gothic" charset="0"/>
                <a:ea typeface="SimSun" charset="0"/>
                <a:cs typeface="Century Gothic" charset="0"/>
              </a:rPr>
            </a:br>
            <a:r>
              <a:rPr lang="zh-CN" sz="3500" dirty="0">
                <a:solidFill>
                  <a:schemeClr val="tx1">
                    <a:lumMod val="50000"/>
                    <a:lumOff val="50000"/>
                  </a:schemeClr>
                </a:solidFill>
                <a:latin typeface="Century Gothic" charset="0"/>
                <a:ea typeface="SimSun" charset="0"/>
                <a:cs typeface="Century Gothic" charset="0"/>
              </a:rPr>
              <a:t>（至少各2位在每个团队*）</a:t>
            </a:r>
          </a:p>
          <a:p>
            <a:pPr marL="0" lvl="1" defTabSz="1828800">
              <a:defRPr/>
            </a:pPr>
            <a:endParaRPr lang="en-US" sz="3500" kern="0" dirty="0">
              <a:solidFill>
                <a:schemeClr val="tx1">
                  <a:lumMod val="50000"/>
                  <a:lumOff val="50000"/>
                </a:schemeClr>
              </a:solidFill>
              <a:latin typeface="Century Gothic" charset="0"/>
              <a:ea typeface="Century Gothic" charset="0"/>
              <a:cs typeface="Century Gothic" charset="0"/>
            </a:endParaRPr>
          </a:p>
          <a:p>
            <a:pPr marL="0" lvl="1" defTabSz="1828800">
              <a:defRPr/>
            </a:pPr>
            <a:r>
              <a:rPr lang="zh-CN" sz="3500" dirty="0">
                <a:solidFill>
                  <a:schemeClr val="tx1">
                    <a:lumMod val="50000"/>
                    <a:lumOff val="50000"/>
                  </a:schemeClr>
                </a:solidFill>
                <a:latin typeface="Century Gothic" charset="0"/>
                <a:ea typeface="SimSun" charset="0"/>
                <a:cs typeface="Century Gothic" charset="0"/>
              </a:rPr>
              <a:t>	或</a:t>
            </a:r>
          </a:p>
          <a:p>
            <a:pPr marL="0" lvl="1" defTabSz="1828800">
              <a:defRPr/>
            </a:pPr>
            <a:r>
              <a:rPr lang="zh-CN" sz="3500" dirty="0">
                <a:solidFill>
                  <a:schemeClr val="tx1">
                    <a:lumMod val="50000"/>
                    <a:lumOff val="50000"/>
                  </a:schemeClr>
                </a:solidFill>
                <a:latin typeface="Century Gothic" charset="0"/>
                <a:ea typeface="SimSun" charset="0"/>
                <a:cs typeface="Century Gothic" charset="0"/>
              </a:rPr>
              <a:t> </a:t>
            </a:r>
          </a:p>
          <a:p>
            <a:pPr marL="0" lvl="1" defTabSz="1828800">
              <a:defRPr/>
            </a:pPr>
            <a:r>
              <a:rPr lang="zh-CN" sz="3500" dirty="0">
                <a:solidFill>
                  <a:schemeClr val="tx1">
                    <a:lumMod val="50000"/>
                    <a:lumOff val="50000"/>
                  </a:schemeClr>
                </a:solidFill>
                <a:latin typeface="Century Gothic" charset="0"/>
                <a:ea typeface="SimSun" charset="0"/>
                <a:cs typeface="Century Gothic" charset="0"/>
              </a:rPr>
              <a:t>12位个人推荐经销商</a:t>
            </a:r>
            <a:br>
              <a:rPr lang="zh-CN" sz="3500" dirty="0">
                <a:solidFill>
                  <a:schemeClr val="tx1">
                    <a:lumMod val="50000"/>
                    <a:lumOff val="50000"/>
                  </a:schemeClr>
                </a:solidFill>
                <a:latin typeface="Century Gothic" charset="0"/>
                <a:ea typeface="SimSun" charset="0"/>
                <a:cs typeface="Century Gothic" charset="0"/>
              </a:rPr>
            </a:br>
            <a:r>
              <a:rPr lang="zh-CN" sz="3500" dirty="0">
                <a:solidFill>
                  <a:schemeClr val="tx1">
                    <a:lumMod val="50000"/>
                    <a:lumOff val="50000"/>
                  </a:schemeClr>
                </a:solidFill>
                <a:latin typeface="Century Gothic" charset="0"/>
                <a:ea typeface="SimSun" charset="0"/>
                <a:cs typeface="Century Gothic" charset="0"/>
              </a:rPr>
              <a:t>（至少3位在每个团队*）</a:t>
            </a:r>
          </a:p>
        </p:txBody>
      </p:sp>
      <p:pic>
        <p:nvPicPr>
          <p:cNvPr id="8" name="Picture 7">
            <a:extLst>
              <a:ext uri="{FF2B5EF4-FFF2-40B4-BE49-F238E27FC236}">
                <a16:creationId xmlns:a16="http://schemas.microsoft.com/office/drawing/2014/main" id="{16D99384-8ED6-46AF-A390-D2C3746A59AC}"/>
              </a:ext>
            </a:extLst>
          </p:cNvPr>
          <p:cNvPicPr>
            <a:picLocks noChangeAspect="1"/>
          </p:cNvPicPr>
          <p:nvPr/>
        </p:nvPicPr>
        <p:blipFill rotWithShape="1">
          <a:blip r:embed="rId3" cstate="email">
            <a:duotone>
              <a:prstClr val="black"/>
              <a:srgbClr val="D9C3A5">
                <a:tint val="50000"/>
                <a:satMod val="180000"/>
              </a:srgbClr>
            </a:duotone>
            <a:extLst>
              <a:ext uri="{28A0092B-C50C-407E-A947-70E740481C1C}">
                <a14:useLocalDpi xmlns:a14="http://schemas.microsoft.com/office/drawing/2010/main"/>
              </a:ext>
            </a:extLst>
          </a:blip>
          <a:srcRect/>
          <a:stretch/>
        </p:blipFill>
        <p:spPr>
          <a:xfrm>
            <a:off x="756412" y="3189074"/>
            <a:ext cx="13332449" cy="9198690"/>
          </a:xfrm>
          <a:prstGeom prst="rect">
            <a:avLst/>
          </a:prstGeom>
        </p:spPr>
      </p:pic>
      <p:sp>
        <p:nvSpPr>
          <p:cNvPr id="12" name="Oval 11">
            <a:extLst>
              <a:ext uri="{FF2B5EF4-FFF2-40B4-BE49-F238E27FC236}">
                <a16:creationId xmlns:a16="http://schemas.microsoft.com/office/drawing/2014/main" id="{E88D0FD2-166A-444E-B536-1B1C51942404}"/>
              </a:ext>
            </a:extLst>
          </p:cNvPr>
          <p:cNvSpPr/>
          <p:nvPr/>
        </p:nvSpPr>
        <p:spPr>
          <a:xfrm>
            <a:off x="21666201" y="250349"/>
            <a:ext cx="2316914" cy="23169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2533D4ED-CA24-854D-A47A-7DB881CC8C62}"/>
              </a:ext>
            </a:extLst>
          </p:cNvPr>
          <p:cNvSpPr txBox="1"/>
          <p:nvPr/>
        </p:nvSpPr>
        <p:spPr>
          <a:xfrm>
            <a:off x="4910329" y="1247854"/>
            <a:ext cx="16283104" cy="1323439"/>
          </a:xfrm>
          <a:prstGeom prst="rect">
            <a:avLst/>
          </a:prstGeom>
          <a:noFill/>
        </p:spPr>
        <p:txBody>
          <a:bodyPr wrap="square" rtlCol="0">
            <a:spAutoFit/>
          </a:bodyPr>
          <a:lstStyle/>
          <a:p>
            <a:pPr algn="ctr"/>
            <a:r>
              <a:rPr lang="zh-CN" sz="4000">
                <a:solidFill>
                  <a:schemeClr val="bg1"/>
                </a:solidFill>
                <a:latin typeface="Century Gothic" panose="020B0502020202020204" pitchFamily="34" charset="0"/>
                <a:ea typeface="SimSun" panose="02040503050406030204" pitchFamily="18" charset="0"/>
                <a:cs typeface="Arial Unicode MS" panose="020B0604020202020204" pitchFamily="34" charset="-128"/>
              </a:rPr>
              <a:t>且累积2,50</a:t>
            </a:r>
            <a:r>
              <a:rPr lang="zh-CN" sz="4000">
                <a:solidFill>
                  <a:schemeClr val="bg1"/>
                </a:solidFill>
                <a:latin typeface="Century Gothic" panose="020B0502020202020204" pitchFamily="34" charset="0"/>
                <a:ea typeface="SimSun" panose="02040503050406030204" pitchFamily="18" charset="0"/>
                <a:cs typeface="Gotham Black" pitchFamily="50" charset="0"/>
              </a:rPr>
              <a:t>0个人团队消费积分（PGV) </a:t>
            </a:r>
          </a:p>
          <a:p>
            <a:pPr algn="ctr"/>
            <a:r>
              <a:rPr lang="zh-CN" sz="4000">
                <a:solidFill>
                  <a:schemeClr val="bg1"/>
                </a:solidFill>
                <a:latin typeface="Century Gothic" panose="020B0502020202020204" pitchFamily="34" charset="0"/>
                <a:ea typeface="SimSun"/>
                <a:cs typeface="Gotham Black" pitchFamily="50" charset="0"/>
              </a:rPr>
              <a:t>以赚取$800美元奖金</a:t>
            </a:r>
          </a:p>
        </p:txBody>
      </p:sp>
      <p:sp>
        <p:nvSpPr>
          <p:cNvPr id="15" name="TextBox 14">
            <a:extLst>
              <a:ext uri="{FF2B5EF4-FFF2-40B4-BE49-F238E27FC236}">
                <a16:creationId xmlns:a16="http://schemas.microsoft.com/office/drawing/2014/main" id="{0179D66B-ED3F-2140-A6F9-EB45EBF0028B}"/>
              </a:ext>
            </a:extLst>
          </p:cNvPr>
          <p:cNvSpPr txBox="1"/>
          <p:nvPr/>
        </p:nvSpPr>
        <p:spPr>
          <a:xfrm>
            <a:off x="4911433" y="269248"/>
            <a:ext cx="16261343" cy="1015663"/>
          </a:xfrm>
          <a:prstGeom prst="rect">
            <a:avLst/>
          </a:prstGeom>
          <a:noFill/>
        </p:spPr>
        <p:txBody>
          <a:bodyPr wrap="square" rtlCol="0">
            <a:spAutoFit/>
          </a:bodyPr>
          <a:lstStyle/>
          <a:p>
            <a:pPr algn="ctr"/>
            <a:r>
              <a:rPr lang="zh-CN" sz="6000" b="1">
                <a:solidFill>
                  <a:schemeClr val="bg1"/>
                </a:solidFill>
                <a:latin typeface="Century Gothic" panose="020B0502020202020204" pitchFamily="34" charset="0"/>
                <a:ea typeface="SimSun" panose="02040503050406030204" pitchFamily="18" charset="0"/>
                <a:cs typeface="Arial Unicode MS" panose="020B0604020202020204" pitchFamily="34" charset="-128"/>
              </a:rPr>
              <a:t>达到珍珠级经销商</a:t>
            </a:r>
          </a:p>
        </p:txBody>
      </p:sp>
      <p:pic>
        <p:nvPicPr>
          <p:cNvPr id="9" name="Picture 8">
            <a:extLst>
              <a:ext uri="{FF2B5EF4-FFF2-40B4-BE49-F238E27FC236}">
                <a16:creationId xmlns:a16="http://schemas.microsoft.com/office/drawing/2014/main" id="{B02E8B9D-AAC8-4D31-B5E9-7C658C58A9FE}"/>
              </a:ext>
            </a:extLst>
          </p:cNvPr>
          <p:cNvPicPr>
            <a:picLocks noChangeAspect="1"/>
          </p:cNvPicPr>
          <p:nvPr/>
        </p:nvPicPr>
        <p:blipFill>
          <a:blip r:embed="rId4"/>
          <a:stretch>
            <a:fillRect/>
          </a:stretch>
        </p:blipFill>
        <p:spPr>
          <a:xfrm>
            <a:off x="22189114" y="777079"/>
            <a:ext cx="1271088" cy="1271088"/>
          </a:xfrm>
          <a:prstGeom prst="rect">
            <a:avLst/>
          </a:prstGeom>
        </p:spPr>
      </p:pic>
      <p:sp>
        <p:nvSpPr>
          <p:cNvPr id="22" name="Rectangle 21">
            <a:extLst>
              <a:ext uri="{FF2B5EF4-FFF2-40B4-BE49-F238E27FC236}">
                <a16:creationId xmlns:a16="http://schemas.microsoft.com/office/drawing/2014/main" id="{1CA7E02C-55E4-D942-90F0-6CEF875C02B3}"/>
              </a:ext>
            </a:extLst>
          </p:cNvPr>
          <p:cNvSpPr/>
          <p:nvPr/>
        </p:nvSpPr>
        <p:spPr>
          <a:xfrm>
            <a:off x="16207302" y="12295416"/>
            <a:ext cx="4965474" cy="769441"/>
          </a:xfrm>
          <a:prstGeom prst="rect">
            <a:avLst/>
          </a:prstGeom>
        </p:spPr>
        <p:txBody>
          <a:bodyPr wrap="square">
            <a:spAutoFit/>
          </a:bodyPr>
          <a:lstStyle/>
          <a:p>
            <a:pPr marL="0" lvl="1" defTabSz="1828800">
              <a:defRPr/>
            </a:pPr>
            <a:r>
              <a:rPr lang="zh-CN" sz="2200">
                <a:solidFill>
                  <a:schemeClr val="tx1">
                    <a:lumMod val="50000"/>
                    <a:lumOff val="50000"/>
                  </a:schemeClr>
                </a:solidFill>
                <a:latin typeface="Century Gothic" charset="0"/>
                <a:ea typeface="SimSun" charset="0"/>
                <a:cs typeface="Century Gothic" charset="0"/>
              </a:rPr>
              <a:t>*加拿大和印度经销商： </a:t>
            </a:r>
          </a:p>
          <a:p>
            <a:pPr marL="0" lvl="1" defTabSz="1828800">
              <a:defRPr/>
            </a:pPr>
            <a:r>
              <a:rPr lang="zh-CN" sz="2200">
                <a:solidFill>
                  <a:schemeClr val="tx1">
                    <a:lumMod val="50000"/>
                    <a:lumOff val="50000"/>
                  </a:schemeClr>
                </a:solidFill>
                <a:latin typeface="Century Gothic" charset="0"/>
                <a:ea typeface="SimSun" charset="0"/>
                <a:cs typeface="Century Gothic" charset="0"/>
              </a:rPr>
              <a:t>  请看财务奖励计划</a:t>
            </a:r>
          </a:p>
        </p:txBody>
      </p:sp>
      <p:pic>
        <p:nvPicPr>
          <p:cNvPr id="25" name="Picture 24">
            <a:extLst>
              <a:ext uri="{FF2B5EF4-FFF2-40B4-BE49-F238E27FC236}">
                <a16:creationId xmlns:a16="http://schemas.microsoft.com/office/drawing/2014/main" id="{5B42FCB7-B51D-1546-882F-FB751F2E0BC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101256" y="6573347"/>
            <a:ext cx="757112" cy="629746"/>
          </a:xfrm>
          <a:prstGeom prst="rect">
            <a:avLst/>
          </a:prstGeom>
        </p:spPr>
      </p:pic>
      <p:pic>
        <p:nvPicPr>
          <p:cNvPr id="26" name="Picture 25">
            <a:extLst>
              <a:ext uri="{FF2B5EF4-FFF2-40B4-BE49-F238E27FC236}">
                <a16:creationId xmlns:a16="http://schemas.microsoft.com/office/drawing/2014/main" id="{3EC84E1E-58CD-6A4A-8B08-715884207D5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101256" y="9208871"/>
            <a:ext cx="757112" cy="629746"/>
          </a:xfrm>
          <a:prstGeom prst="rect">
            <a:avLst/>
          </a:prstGeom>
        </p:spPr>
      </p:pic>
      <p:pic>
        <p:nvPicPr>
          <p:cNvPr id="23" name="Graphic 22">
            <a:extLst>
              <a:ext uri="{FF2B5EF4-FFF2-40B4-BE49-F238E27FC236}">
                <a16:creationId xmlns:a16="http://schemas.microsoft.com/office/drawing/2014/main" id="{0B280885-23A6-D045-9297-68145F5CF1D2}"/>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2662851" y="12546800"/>
            <a:ext cx="1155380" cy="821038"/>
          </a:xfrm>
          <a:prstGeom prst="rect">
            <a:avLst/>
          </a:prstGeom>
        </p:spPr>
      </p:pic>
      <p:pic>
        <p:nvPicPr>
          <p:cNvPr id="24" name="Picture 23">
            <a:extLst>
              <a:ext uri="{FF2B5EF4-FFF2-40B4-BE49-F238E27FC236}">
                <a16:creationId xmlns:a16="http://schemas.microsoft.com/office/drawing/2014/main" id="{9DEF3B20-9603-DE40-997F-D036ED5C14D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90505" y="617789"/>
            <a:ext cx="4566721" cy="1594011"/>
          </a:xfrm>
          <a:prstGeom prst="rect">
            <a:avLst/>
          </a:prstGeom>
        </p:spPr>
      </p:pic>
      <p:sp>
        <p:nvSpPr>
          <p:cNvPr id="16" name="TextBox 15"/>
          <p:cNvSpPr txBox="1"/>
          <p:nvPr/>
        </p:nvSpPr>
        <p:spPr>
          <a:xfrm>
            <a:off x="6977662" y="3713020"/>
            <a:ext cx="646331" cy="646331"/>
          </a:xfrm>
          <a:prstGeom prst="rect">
            <a:avLst/>
          </a:prstGeom>
          <a:noFill/>
        </p:spPr>
        <p:txBody>
          <a:bodyPr wrap="none" rtlCol="0">
            <a:spAutoFit/>
          </a:bodyPr>
          <a:lstStyle/>
          <a:p>
            <a:r>
              <a:rPr lang="zh-CN" altLang="en-US" dirty="0">
                <a:solidFill>
                  <a:schemeClr val="bg1">
                    <a:lumMod val="50000"/>
                  </a:schemeClr>
                </a:solidFill>
              </a:rPr>
              <a:t>您</a:t>
            </a:r>
            <a:endParaRPr lang="en-US" dirty="0">
              <a:solidFill>
                <a:schemeClr val="bg1">
                  <a:lumMod val="50000"/>
                </a:schemeClr>
              </a:solidFill>
            </a:endParaRPr>
          </a:p>
        </p:txBody>
      </p:sp>
    </p:spTree>
    <p:extLst>
      <p:ext uri="{BB962C8B-B14F-4D97-AF65-F5344CB8AC3E}">
        <p14:creationId xmlns:p14="http://schemas.microsoft.com/office/powerpoint/2010/main" val="73874213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SimSun"/>
        <a:cs typeface=""/>
      </a:majorFont>
      <a:minorFont>
        <a:latin typeface="Calibri" panose="020F0502020204030204"/>
        <a:ea typeface="SimSun"/>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SimSun"/>
        <a:cs typeface=""/>
      </a:majorFont>
      <a:minorFont>
        <a:latin typeface="Calibri" panose="020F0502020204030204"/>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AB71402EDB17D46A2672DBD71E303BB" ma:contentTypeVersion="13" ma:contentTypeDescription="Create a new document." ma:contentTypeScope="" ma:versionID="65a3cb19678c89248eb21d65dd4df513">
  <xsd:schema xmlns:xsd="http://www.w3.org/2001/XMLSchema" xmlns:xs="http://www.w3.org/2001/XMLSchema" xmlns:p="http://schemas.microsoft.com/office/2006/metadata/properties" xmlns:ns3="59f3868e-45ef-48e8-b23e-01abcb3df091" xmlns:ns4="98a6746d-e236-43c7-bda1-e8f2a19cd4dc" targetNamespace="http://schemas.microsoft.com/office/2006/metadata/properties" ma:root="true" ma:fieldsID="ccb56ed766eb3027f26776ab24a3c44f" ns3:_="" ns4:_="">
    <xsd:import namespace="59f3868e-45ef-48e8-b23e-01abcb3df091"/>
    <xsd:import namespace="98a6746d-e236-43c7-bda1-e8f2a19cd4dc"/>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EventHashCode" minOccurs="0"/>
                <xsd:element ref="ns3:MediaServiceGenerationTime"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f3868e-45ef-48e8-b23e-01abcb3df0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8a6746d-e236-43c7-bda1-e8f2a19cd4d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DEC15CC-B5C5-4637-BF09-44A2F7C7DD69}">
  <ds:schemaRefs>
    <ds:schemaRef ds:uri="http://schemas.microsoft.com/sharepoint/v3/contenttype/forms"/>
  </ds:schemaRefs>
</ds:datastoreItem>
</file>

<file path=customXml/itemProps2.xml><?xml version="1.0" encoding="utf-8"?>
<ds:datastoreItem xmlns:ds="http://schemas.openxmlformats.org/officeDocument/2006/customXml" ds:itemID="{8597D1EA-FC01-4686-A82C-87D4565055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9f3868e-45ef-48e8-b23e-01abcb3df091"/>
    <ds:schemaRef ds:uri="98a6746d-e236-43c7-bda1-e8f2a19cd4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ADA8538-9D94-4FCC-8985-EDEF70903D28}">
  <ds:schemaRefs>
    <ds:schemaRef ds:uri="http://schemas.microsoft.com/office/2006/documentManagement/types"/>
    <ds:schemaRef ds:uri="http://schemas.microsoft.com/office/2006/metadata/properties"/>
    <ds:schemaRef ds:uri="http://schemas.microsoft.com/office/infopath/2007/PartnerControls"/>
    <ds:schemaRef ds:uri="http://purl.org/dc/terms/"/>
    <ds:schemaRef ds:uri="59f3868e-45ef-48e8-b23e-01abcb3df091"/>
    <ds:schemaRef ds:uri="http://purl.org/dc/dcmitype/"/>
    <ds:schemaRef ds:uri="http://schemas.openxmlformats.org/package/2006/metadata/core-properties"/>
    <ds:schemaRef ds:uri="98a6746d-e236-43c7-bda1-e8f2a19cd4dc"/>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21435</TotalTime>
  <Words>1160</Words>
  <Application>Microsoft Macintosh PowerPoint</Application>
  <PresentationFormat>ユーザー設定</PresentationFormat>
  <Paragraphs>346</Paragraphs>
  <Slides>18</Slides>
  <Notes>7</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18</vt:i4>
      </vt:variant>
    </vt:vector>
  </HeadingPairs>
  <TitlesOfParts>
    <vt:vector size="23" baseType="lpstr">
      <vt:lpstr>Arial</vt:lpstr>
      <vt:lpstr>Calibri</vt:lpstr>
      <vt:lpstr>Calibri Light</vt:lpstr>
      <vt:lpstr>Century Gothic</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Janessa Barrios</dc:creator>
  <cp:lastModifiedBy>Shigeki Toyoda</cp:lastModifiedBy>
  <cp:revision>548</cp:revision>
  <dcterms:created xsi:type="dcterms:W3CDTF">2017-01-12T21:27:08Z</dcterms:created>
  <dcterms:modified xsi:type="dcterms:W3CDTF">2020-12-29T14:38:21Z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0x0101009AB71402EDB17D46A2672DBD71E303BB</vt:lpwstr>
  </property>
</Properties>
</file>