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4"/>
  </p:sldMasterIdLst>
  <p:notesMasterIdLst>
    <p:notesMasterId r:id="rId23"/>
  </p:notesMasterIdLst>
  <p:sldIdLst>
    <p:sldId id="454" r:id="rId5"/>
    <p:sldId id="527" r:id="rId6"/>
    <p:sldId id="466" r:id="rId7"/>
    <p:sldId id="482" r:id="rId8"/>
    <p:sldId id="503" r:id="rId9"/>
    <p:sldId id="500" r:id="rId10"/>
    <p:sldId id="510" r:id="rId11"/>
    <p:sldId id="511" r:id="rId12"/>
    <p:sldId id="512" r:id="rId13"/>
    <p:sldId id="513" r:id="rId14"/>
    <p:sldId id="514" r:id="rId15"/>
    <p:sldId id="515" r:id="rId16"/>
    <p:sldId id="522" r:id="rId17"/>
    <p:sldId id="523" r:id="rId18"/>
    <p:sldId id="526" r:id="rId19"/>
    <p:sldId id="497" r:id="rId20"/>
    <p:sldId id="458" r:id="rId21"/>
    <p:sldId id="396" r:id="rId22"/>
  </p:sldIdLst>
  <p:sldSz cx="24387175" cy="13716000"/>
  <p:notesSz cx="6858000" cy="9144000"/>
  <p:defaultTextStyle>
    <a:defPPr>
      <a:defRPr lang="en-US"/>
    </a:defPPr>
    <a:lvl1pPr marL="0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46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91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337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783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229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Jarrett Olsen" initials="JO" lastIdx="15" clrIdx="6">
    <p:extLst>
      <p:ext uri="{19B8F6BF-5375-455C-9EA6-DF929625EA0E}">
        <p15:presenceInfo xmlns:p15="http://schemas.microsoft.com/office/powerpoint/2012/main" userId="S-1-5-21-649589864-1927844760-3680758543-3940" providerId="AD"/>
      </p:ext>
    </p:extLst>
  </p:cmAuthor>
  <p:cmAuthor id="1" name="Doug Whitehead" initials="DougW" lastIdx="19" clrIdx="0">
    <p:extLst>
      <p:ext uri="{19B8F6BF-5375-455C-9EA6-DF929625EA0E}">
        <p15:presenceInfo xmlns:p15="http://schemas.microsoft.com/office/powerpoint/2012/main" userId="Doug Whitehead" providerId="None"/>
      </p:ext>
    </p:extLst>
  </p:cmAuthor>
  <p:cmAuthor id="8" name="Pamela (Kelly) Smith" initials="P(S" lastIdx="25" clrIdx="7">
    <p:extLst>
      <p:ext uri="{19B8F6BF-5375-455C-9EA6-DF929625EA0E}">
        <p15:presenceInfo xmlns:p15="http://schemas.microsoft.com/office/powerpoint/2012/main" userId="S::kelly.smith@jeunessehq.com::a8915d4c-8594-4644-909a-43710fcea9a7" providerId="AD"/>
      </p:ext>
    </p:extLst>
  </p:cmAuthor>
  <p:cmAuthor id="2" name="Tonia Garrett" initials="TG" lastIdx="2" clrIdx="1">
    <p:extLst>
      <p:ext uri="{19B8F6BF-5375-455C-9EA6-DF929625EA0E}">
        <p15:presenceInfo xmlns:p15="http://schemas.microsoft.com/office/powerpoint/2012/main" userId="S-1-5-21-649589864-1927844760-3680758543-3032" providerId="AD"/>
      </p:ext>
    </p:extLst>
  </p:cmAuthor>
  <p:cmAuthor id="9" name="Katherine Kummer" initials="KK" lastIdx="33" clrIdx="8">
    <p:extLst>
      <p:ext uri="{19B8F6BF-5375-455C-9EA6-DF929625EA0E}">
        <p15:presenceInfo xmlns:p15="http://schemas.microsoft.com/office/powerpoint/2012/main" userId="S::katherine.kummer@jeunessehq.com::a1e40cd6-8e0b-47de-b56f-8b87679210f5" providerId="AD"/>
      </p:ext>
    </p:extLst>
  </p:cmAuthor>
  <p:cmAuthor id="3" name="Stephanie Whatcott" initials="SW" lastIdx="64" clrIdx="2">
    <p:extLst>
      <p:ext uri="{19B8F6BF-5375-455C-9EA6-DF929625EA0E}">
        <p15:presenceInfo xmlns:p15="http://schemas.microsoft.com/office/powerpoint/2012/main" userId="S-1-5-21-649589864-1927844760-3680758543-7180" providerId="AD"/>
      </p:ext>
    </p:extLst>
  </p:cmAuthor>
  <p:cmAuthor id="10" name="Jarrett Olsen" initials="JO [2]" lastIdx="10" clrIdx="9">
    <p:extLst>
      <p:ext uri="{19B8F6BF-5375-455C-9EA6-DF929625EA0E}">
        <p15:presenceInfo xmlns:p15="http://schemas.microsoft.com/office/powerpoint/2012/main" userId="S::jarrett.olsen@jeunessehq.com::72a798fd-8f0c-4c64-9c0f-06d4da997c83" providerId="AD"/>
      </p:ext>
    </p:extLst>
  </p:cmAuthor>
  <p:cmAuthor id="4" name="Kelly Smith" initials="KS" lastIdx="12" clrIdx="3">
    <p:extLst>
      <p:ext uri="{19B8F6BF-5375-455C-9EA6-DF929625EA0E}">
        <p15:presenceInfo xmlns:p15="http://schemas.microsoft.com/office/powerpoint/2012/main" userId="Kelly Smith" providerId="None"/>
      </p:ext>
    </p:extLst>
  </p:cmAuthor>
  <p:cmAuthor id="5" name="Jenny Zimmerman" initials="JZ" lastIdx="6" clrIdx="4">
    <p:extLst>
      <p:ext uri="{19B8F6BF-5375-455C-9EA6-DF929625EA0E}">
        <p15:presenceInfo xmlns:p15="http://schemas.microsoft.com/office/powerpoint/2012/main" userId="S-1-5-21-649589864-1927844760-3680758543-12142" providerId="AD"/>
      </p:ext>
    </p:extLst>
  </p:cmAuthor>
  <p:cmAuthor id="6" name="Stephanie Vallette" initials="SV" lastIdx="6" clrIdx="5">
    <p:extLst>
      <p:ext uri="{19B8F6BF-5375-455C-9EA6-DF929625EA0E}">
        <p15:presenceInfo xmlns:p15="http://schemas.microsoft.com/office/powerpoint/2012/main" userId="S-1-5-21-649589864-1927844760-3680758543-509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807F"/>
    <a:srgbClr val="771114"/>
    <a:srgbClr val="D10007"/>
    <a:srgbClr val="D1000A"/>
    <a:srgbClr val="599BD5"/>
    <a:srgbClr val="19B0D2"/>
    <a:srgbClr val="83CCD1"/>
    <a:srgbClr val="A31E21"/>
    <a:srgbClr val="87CED2"/>
    <a:srgbClr val="3195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AD214F-1BE8-44AF-892B-BAFA7851CFFE}" v="9" dt="2020-12-09T15:40:10.1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 autoAdjust="0"/>
    <p:restoredTop sz="84340" autoAdjust="0"/>
  </p:normalViewPr>
  <p:slideViewPr>
    <p:cSldViewPr snapToGrid="0">
      <p:cViewPr varScale="1">
        <p:scale>
          <a:sx n="49" d="100"/>
          <a:sy n="49" d="100"/>
        </p:scale>
        <p:origin x="1576" y="2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3EE90-E612-4E23-B9A5-79532FA6B514}" type="datetimeFigureOut">
              <a:rPr lang="en-US" smtClean="0"/>
              <a:t>12/29/20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9A8614-0E62-4CC7-AD61-A2EBE857C7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098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44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891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337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783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2229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F92775-DC53-4A1E-95A6-381D0072462A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865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A8614-0E62-4CC7-AD61-A2EBE857C71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048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A8614-0E62-4CC7-AD61-A2EBE857C71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067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A8614-0E62-4CC7-AD61-A2EBE857C71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770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A8614-0E62-4CC7-AD61-A2EBE857C71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219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F92775-DC53-4A1E-95A6-381D0072462A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932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397" y="2244726"/>
            <a:ext cx="18290381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397" y="7204076"/>
            <a:ext cx="18290381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019A-CC22-4FF4-97E0-919D777308BA}" type="datetimeFigureOut">
              <a:rPr lang="en-US" smtClean="0"/>
              <a:t>12/29/20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A774-899E-49AA-B5D3-817ABB4FE2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788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019A-CC22-4FF4-97E0-919D777308BA}" type="datetimeFigureOut">
              <a:rPr lang="en-US" smtClean="0"/>
              <a:t>12/29/20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A774-899E-49AA-B5D3-817ABB4FE2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986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52072" y="730250"/>
            <a:ext cx="5258485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618" y="730250"/>
            <a:ext cx="15470614" cy="1162367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019A-CC22-4FF4-97E0-919D777308BA}" type="datetimeFigureOut">
              <a:rPr lang="en-US" smtClean="0"/>
              <a:t>12/29/20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A774-899E-49AA-B5D3-817ABB4FE2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646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019A-CC22-4FF4-97E0-919D777308BA}" type="datetimeFigureOut">
              <a:rPr lang="en-US" smtClean="0"/>
              <a:t>12/29/20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A774-899E-49AA-B5D3-817ABB4FE2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445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917" y="3419477"/>
            <a:ext cx="21033938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917" y="9178927"/>
            <a:ext cx="21033938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019A-CC22-4FF4-97E0-919D777308BA}" type="datetimeFigureOut">
              <a:rPr lang="en-US" smtClean="0"/>
              <a:t>12/29/20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A774-899E-49AA-B5D3-817ABB4FE2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443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618" y="3651250"/>
            <a:ext cx="10364549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6008" y="3651250"/>
            <a:ext cx="10364549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019A-CC22-4FF4-97E0-919D777308BA}" type="datetimeFigureOut">
              <a:rPr lang="en-US" smtClean="0"/>
              <a:t>12/29/20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A774-899E-49AA-B5D3-817ABB4FE2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751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795" y="730251"/>
            <a:ext cx="21033938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796" y="3362326"/>
            <a:ext cx="10316917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796" y="5010150"/>
            <a:ext cx="10316917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6007" y="3362326"/>
            <a:ext cx="1036772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6007" y="5010150"/>
            <a:ext cx="10367726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019A-CC22-4FF4-97E0-919D777308BA}" type="datetimeFigureOut">
              <a:rPr lang="en-US" smtClean="0"/>
              <a:t>12/29/20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A774-899E-49AA-B5D3-817ABB4FE2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688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019A-CC22-4FF4-97E0-919D777308BA}" type="datetimeFigureOut">
              <a:rPr lang="en-US" smtClean="0"/>
              <a:t>12/29/20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A774-899E-49AA-B5D3-817ABB4FE2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994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019A-CC22-4FF4-97E0-919D777308BA}" type="datetimeFigureOut">
              <a:rPr lang="en-US" smtClean="0"/>
              <a:t>12/29/20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A774-899E-49AA-B5D3-817ABB4FE2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802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796" y="914400"/>
            <a:ext cx="7865498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7726" y="1974851"/>
            <a:ext cx="1234600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796" y="4114800"/>
            <a:ext cx="7865498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019A-CC22-4FF4-97E0-919D777308BA}" type="datetimeFigureOut">
              <a:rPr lang="en-US" smtClean="0"/>
              <a:t>12/29/20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A774-899E-49AA-B5D3-817ABB4FE2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882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796" y="914400"/>
            <a:ext cx="7865498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7726" y="1974851"/>
            <a:ext cx="12346007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796" y="4114800"/>
            <a:ext cx="7865498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019A-CC22-4FF4-97E0-919D777308BA}" type="datetimeFigureOut">
              <a:rPr lang="en-US" smtClean="0"/>
              <a:t>12/29/20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A774-899E-49AA-B5D3-817ABB4FE2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44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619" y="730251"/>
            <a:ext cx="21033938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619" y="3651250"/>
            <a:ext cx="21033938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618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8019A-CC22-4FF4-97E0-919D777308BA}" type="datetimeFigureOut">
              <a:rPr lang="en-US" smtClean="0"/>
              <a:t>12/29/20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8252" y="12712701"/>
            <a:ext cx="823067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3443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8A774-899E-49AA-B5D3-817ABB4FE2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50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4.tiff"/><Relationship Id="rId7" Type="http://schemas.openxmlformats.org/officeDocument/2006/relationships/image" Target="../media/image6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1.png"/><Relationship Id="rId4" Type="http://schemas.openxmlformats.org/officeDocument/2006/relationships/image" Target="../media/image40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34.tiff"/><Relationship Id="rId7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41.pn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41.png"/><Relationship Id="rId7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34.tiff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34.tiff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3.png"/><Relationship Id="rId4" Type="http://schemas.openxmlformats.org/officeDocument/2006/relationships/image" Target="../media/image34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45.jpeg"/><Relationship Id="rId7" Type="http://schemas.openxmlformats.org/officeDocument/2006/relationships/image" Target="../media/image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18" Type="http://schemas.openxmlformats.org/officeDocument/2006/relationships/image" Target="../media/image6.sv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0.sv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tiff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5" Type="http://schemas.openxmlformats.org/officeDocument/2006/relationships/image" Target="../media/image19.png"/><Relationship Id="rId10" Type="http://schemas.openxmlformats.org/officeDocument/2006/relationships/image" Target="../media/image14.svg"/><Relationship Id="rId19" Type="http://schemas.openxmlformats.org/officeDocument/2006/relationships/image" Target="../media/image7.png"/><Relationship Id="rId4" Type="http://schemas.openxmlformats.org/officeDocument/2006/relationships/image" Target="../media/image4.jpe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18" Type="http://schemas.openxmlformats.org/officeDocument/2006/relationships/image" Target="../media/image31.png"/><Relationship Id="rId3" Type="http://schemas.openxmlformats.org/officeDocument/2006/relationships/image" Target="../media/image4.jpe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6.svg"/><Relationship Id="rId10" Type="http://schemas.openxmlformats.org/officeDocument/2006/relationships/image" Target="../media/image26.svg"/><Relationship Id="rId19" Type="http://schemas.openxmlformats.org/officeDocument/2006/relationships/image" Target="../media/image32.png"/><Relationship Id="rId4" Type="http://schemas.openxmlformats.org/officeDocument/2006/relationships/image" Target="../media/image9.jpeg"/><Relationship Id="rId9" Type="http://schemas.openxmlformats.org/officeDocument/2006/relationships/image" Target="../media/image25.png"/><Relationship Id="rId1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33.png"/><Relationship Id="rId7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4" Type="http://schemas.openxmlformats.org/officeDocument/2006/relationships/image" Target="../media/image34.tiff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6.png"/><Relationship Id="rId7" Type="http://schemas.openxmlformats.org/officeDocument/2006/relationships/image" Target="../media/image6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4.tiff"/><Relationship Id="rId4" Type="http://schemas.openxmlformats.org/officeDocument/2006/relationships/image" Target="../media/image37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8.png"/><Relationship Id="rId7" Type="http://schemas.openxmlformats.org/officeDocument/2006/relationships/image" Target="../media/image6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4.tiff"/><Relationship Id="rId4" Type="http://schemas.openxmlformats.org/officeDocument/2006/relationships/image" Target="../media/image3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54E623-71A5-AD47-B6F3-A1628399B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B45D5E1-F625-4DE0-AAFB-05F43B6AB4E7}"/>
              </a:ext>
            </a:extLst>
          </p:cNvPr>
          <p:cNvSpPr/>
          <p:nvPr/>
        </p:nvSpPr>
        <p:spPr>
          <a:xfrm>
            <a:off x="14822440" y="11295367"/>
            <a:ext cx="79880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D10007"/>
                </a:solidFill>
                <a:latin typeface="Century Gothic" panose="020B0502020202020204" pitchFamily="34" charset="0"/>
              </a:rPr>
              <a:t>Get Ready to Run 2021!</a:t>
            </a:r>
          </a:p>
        </p:txBody>
      </p:sp>
    </p:spTree>
    <p:extLst>
      <p:ext uri="{BB962C8B-B14F-4D97-AF65-F5344CB8AC3E}">
        <p14:creationId xmlns:p14="http://schemas.microsoft.com/office/powerpoint/2010/main" val="1696187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D4920D6-2718-AE4B-8E36-FA94815347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341" y="-18148"/>
            <a:ext cx="24463163" cy="280567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7BCCBFF-3113-8742-B642-AF384ABADFCF}"/>
              </a:ext>
            </a:extLst>
          </p:cNvPr>
          <p:cNvSpPr/>
          <p:nvPr/>
        </p:nvSpPr>
        <p:spPr>
          <a:xfrm>
            <a:off x="21193431" y="-37971"/>
            <a:ext cx="3228486" cy="2821190"/>
          </a:xfrm>
          <a:prstGeom prst="rect">
            <a:avLst/>
          </a:prstGeom>
          <a:solidFill>
            <a:srgbClr val="7711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2B7EE7-44BC-49BC-80D3-99DA2E00190C}"/>
              </a:ext>
            </a:extLst>
          </p:cNvPr>
          <p:cNvSpPr txBox="1"/>
          <p:nvPr/>
        </p:nvSpPr>
        <p:spPr>
          <a:xfrm>
            <a:off x="15111862" y="4771253"/>
            <a:ext cx="8149775" cy="278537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defTabSz="1828800">
              <a:defRPr/>
            </a:pPr>
            <a:r>
              <a:rPr lang="en-US" sz="3500" b="1" kern="0" dirty="0">
                <a:solidFill>
                  <a:srgbClr val="D10007"/>
                </a:solidFill>
                <a:latin typeface="Century Gothic" charset="0"/>
                <a:ea typeface="Century Gothic" charset="0"/>
                <a:cs typeface="Century Gothic" charset="0"/>
              </a:rPr>
              <a:t>To achieve the rank of Sapphire Executive, you must have: </a:t>
            </a:r>
          </a:p>
          <a:p>
            <a:pPr marL="0" lvl="1" defTabSz="1828800">
              <a:defRPr/>
            </a:pPr>
            <a:endParaRPr lang="en-US" sz="3500" b="1" kern="0" dirty="0">
              <a:solidFill>
                <a:schemeClr val="accent1">
                  <a:lumMod val="7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lvl="1" defTabSz="1828800">
              <a:defRPr/>
            </a:pPr>
            <a:r>
              <a:rPr lang="en-US" sz="35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12 personally sponsored Executives </a:t>
            </a:r>
            <a:br>
              <a:rPr lang="en-US" sz="35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35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(min. 3 each team*)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F91961-C5D6-4FA2-8FCE-A1BEB0A60B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1254" y="6550399"/>
            <a:ext cx="757112" cy="62974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2255D5ED-68A7-3643-8E37-883A3FBD288F}"/>
              </a:ext>
            </a:extLst>
          </p:cNvPr>
          <p:cNvSpPr/>
          <p:nvPr/>
        </p:nvSpPr>
        <p:spPr>
          <a:xfrm>
            <a:off x="21666201" y="250349"/>
            <a:ext cx="2316914" cy="2316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FEA70C-FA1D-1545-B288-ACBEC363FD4F}"/>
              </a:ext>
            </a:extLst>
          </p:cNvPr>
          <p:cNvSpPr txBox="1"/>
          <p:nvPr/>
        </p:nvSpPr>
        <p:spPr>
          <a:xfrm>
            <a:off x="4901185" y="1247854"/>
            <a:ext cx="16292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 Unicode MS" panose="020B0604020202020204" pitchFamily="34" charset="-128"/>
              </a:rPr>
              <a:t>AND ACCUMULATE 4,50</a:t>
            </a:r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cs typeface="Gotham Black" pitchFamily="50" charset="0"/>
              </a:rPr>
              <a:t>0 PGV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cs typeface="Gotham Black" pitchFamily="50" charset="0"/>
              </a:rPr>
              <a:t>TO EARN A $1,500 USD BONUS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77FEAF-429B-9244-BE11-25F949435414}"/>
              </a:ext>
            </a:extLst>
          </p:cNvPr>
          <p:cNvSpPr txBox="1"/>
          <p:nvPr/>
        </p:nvSpPr>
        <p:spPr>
          <a:xfrm>
            <a:off x="4901185" y="269248"/>
            <a:ext cx="16292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 Unicode MS" panose="020B0604020202020204" pitchFamily="34" charset="-128"/>
              </a:rPr>
              <a:t>ACHIEVE SAPPHIRE EXECUTIVE RANK</a:t>
            </a:r>
            <a:endParaRPr lang="en-US" sz="6000" dirty="0">
              <a:solidFill>
                <a:schemeClr val="bg1"/>
              </a:solidFill>
              <a:latin typeface="Century Gothic" panose="020B0502020202020204" pitchFamily="34" charset="0"/>
              <a:ea typeface="Cambria" panose="02040503050406030204" pitchFamily="18" charset="0"/>
              <a:cs typeface="Arial Unicode MS" panose="020B0604020202020204" pitchFamily="34" charset="-12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53BCBFD-AA7A-C943-B88E-9E0F220C8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3946" y="947875"/>
            <a:ext cx="1686613" cy="121677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DE492FA-5746-4141-95AB-5ED0C6975ADE}"/>
              </a:ext>
            </a:extLst>
          </p:cNvPr>
          <p:cNvSpPr/>
          <p:nvPr/>
        </p:nvSpPr>
        <p:spPr>
          <a:xfrm>
            <a:off x="16207302" y="12295416"/>
            <a:ext cx="49654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1828800">
              <a:defRPr/>
            </a:pPr>
            <a:r>
              <a:rPr lang="en-US" sz="22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*Canada and India Distributors: </a:t>
            </a:r>
          </a:p>
          <a:p>
            <a:pPr marL="0" lvl="1" defTabSz="1828800">
              <a:defRPr/>
            </a:pPr>
            <a:r>
              <a:rPr lang="en-US" sz="22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 See Financial Rewards Plan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F94CDB4-3387-0F42-9366-184759334A8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0" y="2871272"/>
            <a:ext cx="14478000" cy="854450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DC516F5B-B54C-A64B-9317-FBB408D50DA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662851" y="12546800"/>
            <a:ext cx="1155380" cy="82103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6C54EC-970B-FF41-B242-F4A474C2EC2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05" y="617789"/>
            <a:ext cx="4566721" cy="159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17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A09F6121-8B77-2444-8011-6351E8DA97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341" y="-18148"/>
            <a:ext cx="24463163" cy="280567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CF7BAB5-8157-1041-A61A-7586BFD66430}"/>
              </a:ext>
            </a:extLst>
          </p:cNvPr>
          <p:cNvSpPr/>
          <p:nvPr/>
        </p:nvSpPr>
        <p:spPr>
          <a:xfrm>
            <a:off x="21193431" y="-37971"/>
            <a:ext cx="3228486" cy="2821190"/>
          </a:xfrm>
          <a:prstGeom prst="rect">
            <a:avLst/>
          </a:prstGeom>
          <a:solidFill>
            <a:srgbClr val="7711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2397AD-8B0B-4B56-93B2-2102E05E7500}"/>
              </a:ext>
            </a:extLst>
          </p:cNvPr>
          <p:cNvSpPr txBox="1"/>
          <p:nvPr/>
        </p:nvSpPr>
        <p:spPr>
          <a:xfrm>
            <a:off x="15119391" y="4771253"/>
            <a:ext cx="8718719" cy="493981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defTabSz="1828800">
              <a:defRPr/>
            </a:pPr>
            <a:r>
              <a:rPr lang="en-US" sz="3500" b="1" kern="0" dirty="0">
                <a:solidFill>
                  <a:srgbClr val="D10007"/>
                </a:solidFill>
                <a:latin typeface="Century Gothic" charset="0"/>
                <a:ea typeface="Century Gothic" charset="0"/>
                <a:cs typeface="Century Gothic" charset="0"/>
              </a:rPr>
              <a:t>To achieve the rank of Sapphire 25 Executive, you must have: </a:t>
            </a:r>
          </a:p>
          <a:p>
            <a:pPr marL="0" lvl="1" defTabSz="1828800">
              <a:defRPr/>
            </a:pPr>
            <a:endParaRPr lang="en-US" sz="3500" b="1" kern="0" dirty="0">
              <a:solidFill>
                <a:schemeClr val="accent1">
                  <a:lumMod val="7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lvl="1" defTabSz="1828800">
              <a:defRPr/>
            </a:pPr>
            <a:r>
              <a:rPr lang="en-US" sz="3500" kern="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12 personally sponsored Executives </a:t>
            </a:r>
          </a:p>
          <a:p>
            <a:pPr marL="0" lvl="1" defTabSz="1828800">
              <a:defRPr/>
            </a:pPr>
            <a:r>
              <a:rPr lang="en-US" sz="3500" kern="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(min. 3 each team*)</a:t>
            </a:r>
          </a:p>
          <a:p>
            <a:pPr marL="0" lvl="1" defTabSz="1828800">
              <a:defRPr/>
            </a:pPr>
            <a:endParaRPr lang="en-US" sz="3500" kern="0" dirty="0">
              <a:solidFill>
                <a:schemeClr val="bg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lvl="1" algn="ctr" defTabSz="1828800">
              <a:defRPr/>
            </a:pPr>
            <a:r>
              <a:rPr lang="en-US" sz="3500" kern="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AND </a:t>
            </a:r>
          </a:p>
          <a:p>
            <a:pPr marL="0" lvl="1" defTabSz="1828800">
              <a:defRPr/>
            </a:pPr>
            <a:endParaRPr lang="en-US" sz="3500" kern="0" dirty="0">
              <a:solidFill>
                <a:schemeClr val="bg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lvl="1" defTabSz="1828800">
              <a:defRPr/>
            </a:pPr>
            <a:r>
              <a:rPr lang="en-US" sz="3500" kern="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25 team cycles in the preceding month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B6AB18-3A1B-4CA0-B47A-88503EF77A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8783" y="6543501"/>
            <a:ext cx="757112" cy="6297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53BCBA-50AA-4F33-AA60-9503DA9F905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839" y="2871272"/>
            <a:ext cx="14478000" cy="85445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F7946A-7D65-C14A-ABCF-1AB8DBA893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8783" y="9081321"/>
            <a:ext cx="757112" cy="629746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C4844B6E-A4F4-6C4B-BB8F-7A9A049B6C44}"/>
              </a:ext>
            </a:extLst>
          </p:cNvPr>
          <p:cNvSpPr/>
          <p:nvPr/>
        </p:nvSpPr>
        <p:spPr>
          <a:xfrm>
            <a:off x="21666201" y="250349"/>
            <a:ext cx="2316914" cy="2316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BBE550-1657-3741-9BAB-BD703453762A}"/>
              </a:ext>
            </a:extLst>
          </p:cNvPr>
          <p:cNvSpPr txBox="1"/>
          <p:nvPr/>
        </p:nvSpPr>
        <p:spPr>
          <a:xfrm>
            <a:off x="4910329" y="1247854"/>
            <a:ext cx="16283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 Unicode MS" panose="020B0604020202020204" pitchFamily="34" charset="-128"/>
              </a:rPr>
              <a:t>AND ACCUMULATE 10,00</a:t>
            </a:r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cs typeface="Gotham Black" pitchFamily="50" charset="0"/>
              </a:rPr>
              <a:t>0 PGV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cs typeface="Gotham Black" pitchFamily="50" charset="0"/>
              </a:rPr>
              <a:t>TO EARN A $3,000 USD BONUS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7E8BE4-AF8C-914F-9E36-CBB5D8FF1132}"/>
              </a:ext>
            </a:extLst>
          </p:cNvPr>
          <p:cNvSpPr txBox="1"/>
          <p:nvPr/>
        </p:nvSpPr>
        <p:spPr>
          <a:xfrm>
            <a:off x="4910329" y="269248"/>
            <a:ext cx="16283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 Unicode MS" panose="020B0604020202020204" pitchFamily="34" charset="-128"/>
              </a:rPr>
              <a:t>ACHIEVE SAPPHIRE 25 EXECUTIVE RANK</a:t>
            </a:r>
            <a:endParaRPr lang="en-US" sz="6000" dirty="0">
              <a:solidFill>
                <a:schemeClr val="bg1"/>
              </a:solidFill>
              <a:latin typeface="Century Gothic" panose="020B0502020202020204" pitchFamily="34" charset="0"/>
              <a:ea typeface="Cambria" panose="02040503050406030204" pitchFamily="18" charset="0"/>
              <a:cs typeface="Arial Unicode MS" panose="020B0604020202020204" pitchFamily="34" charset="-12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8921949-09FE-D240-A211-AB7A3AAB81F6}"/>
              </a:ext>
            </a:extLst>
          </p:cNvPr>
          <p:cNvSpPr/>
          <p:nvPr/>
        </p:nvSpPr>
        <p:spPr>
          <a:xfrm>
            <a:off x="16207302" y="12295416"/>
            <a:ext cx="49654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1828800">
              <a:defRPr/>
            </a:pPr>
            <a:r>
              <a:rPr lang="en-US" sz="22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*Canada and India Distributors: </a:t>
            </a:r>
          </a:p>
          <a:p>
            <a:pPr marL="0" lvl="1" defTabSz="1828800">
              <a:defRPr/>
            </a:pPr>
            <a:r>
              <a:rPr lang="en-US" sz="22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 See Financial Rewards Plan</a:t>
            </a:r>
          </a:p>
        </p:txBody>
      </p:sp>
      <p:pic>
        <p:nvPicPr>
          <p:cNvPr id="28" name="Graphic 18">
            <a:extLst>
              <a:ext uri="{FF2B5EF4-FFF2-40B4-BE49-F238E27FC236}">
                <a16:creationId xmlns:a16="http://schemas.microsoft.com/office/drawing/2014/main" id="{63C4ABCE-3D2E-3547-8D60-CAA7E618E2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501611" y="210619"/>
            <a:ext cx="2691281" cy="2691281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C98AEFD-7C91-AE44-882C-2158B973F97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662851" y="12546800"/>
            <a:ext cx="1155380" cy="82103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8167CFE-94D0-5346-BE76-93B8B0DC4E2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05" y="617789"/>
            <a:ext cx="4566721" cy="159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15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5F259C77-340D-0949-B526-DC0AEFFADF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341" y="-18148"/>
            <a:ext cx="24463163" cy="280567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3AEF210-97E1-D44E-8C25-4E621FB2B27A}"/>
              </a:ext>
            </a:extLst>
          </p:cNvPr>
          <p:cNvSpPr/>
          <p:nvPr/>
        </p:nvSpPr>
        <p:spPr>
          <a:xfrm>
            <a:off x="21193431" y="-37971"/>
            <a:ext cx="3228486" cy="2821190"/>
          </a:xfrm>
          <a:prstGeom prst="rect">
            <a:avLst/>
          </a:prstGeom>
          <a:solidFill>
            <a:srgbClr val="7711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72BD41-9AB5-43AA-BD79-BB0AA434AFE3}"/>
              </a:ext>
            </a:extLst>
          </p:cNvPr>
          <p:cNvSpPr txBox="1"/>
          <p:nvPr/>
        </p:nvSpPr>
        <p:spPr>
          <a:xfrm>
            <a:off x="15115862" y="4780508"/>
            <a:ext cx="8881195" cy="493981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defTabSz="1828800">
              <a:defRPr/>
            </a:pPr>
            <a:r>
              <a:rPr lang="en-US" sz="3500" b="1" kern="0" dirty="0">
                <a:solidFill>
                  <a:srgbClr val="D10007"/>
                </a:solidFill>
                <a:latin typeface="Century Gothic" charset="0"/>
                <a:ea typeface="Century Gothic" charset="0"/>
                <a:cs typeface="Century Gothic" charset="0"/>
              </a:rPr>
              <a:t>To achieve the rank of Sapphire 50 Executive, you must have: </a:t>
            </a:r>
          </a:p>
          <a:p>
            <a:pPr marL="0" lvl="1" defTabSz="1828800">
              <a:defRPr/>
            </a:pPr>
            <a:endParaRPr lang="en-US" sz="3500" b="1" kern="0" dirty="0">
              <a:solidFill>
                <a:schemeClr val="accent1">
                  <a:lumMod val="7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lvl="1" defTabSz="1828800">
              <a:defRPr/>
            </a:pPr>
            <a:r>
              <a:rPr lang="en-US" sz="3500" kern="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12 personally sponsored Executives </a:t>
            </a:r>
            <a:br>
              <a:rPr lang="en-US" sz="3500" kern="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3500" kern="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(min. 3 each team*)</a:t>
            </a:r>
          </a:p>
          <a:p>
            <a:pPr marL="0" lvl="1" defTabSz="1828800">
              <a:defRPr/>
            </a:pPr>
            <a:endParaRPr lang="en-US" sz="3500" kern="0" dirty="0">
              <a:solidFill>
                <a:schemeClr val="bg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lvl="1" algn="ctr" defTabSz="1828800">
              <a:defRPr/>
            </a:pPr>
            <a:r>
              <a:rPr lang="en-US" sz="3500" kern="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AND </a:t>
            </a:r>
          </a:p>
          <a:p>
            <a:pPr marL="0" lvl="1" defTabSz="1828800">
              <a:defRPr/>
            </a:pPr>
            <a:endParaRPr lang="en-US" sz="3500" kern="0" dirty="0">
              <a:solidFill>
                <a:schemeClr val="bg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lvl="1" defTabSz="1828800">
              <a:defRPr/>
            </a:pPr>
            <a:r>
              <a:rPr lang="en-US" sz="3500" kern="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50 team cycles in the preceding month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5EBA15-C836-46ED-9378-CCCE032A4E8E}"/>
              </a:ext>
            </a:extLst>
          </p:cNvPr>
          <p:cNvSpPr/>
          <p:nvPr/>
        </p:nvSpPr>
        <p:spPr>
          <a:xfrm>
            <a:off x="1042986" y="12573923"/>
            <a:ext cx="40142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**Note 50% payout may apply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0EB2AD-A704-B941-9952-3E9219AB785C}"/>
              </a:ext>
            </a:extLst>
          </p:cNvPr>
          <p:cNvSpPr/>
          <p:nvPr/>
        </p:nvSpPr>
        <p:spPr>
          <a:xfrm>
            <a:off x="16207302" y="12295416"/>
            <a:ext cx="49654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1828800">
              <a:defRPr/>
            </a:pPr>
            <a:r>
              <a:rPr lang="en-US" sz="22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*Canada and India Distributors: </a:t>
            </a:r>
          </a:p>
          <a:p>
            <a:pPr marL="0" lvl="1" defTabSz="1828800">
              <a:defRPr/>
            </a:pPr>
            <a:r>
              <a:rPr lang="en-US" sz="22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 See Financial Rewards Plan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61ECD0-E571-B143-9B25-52AEE669960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3478" y="2872869"/>
            <a:ext cx="14478000" cy="8544508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ABF4169B-6685-DF40-BED9-EBE09A159CC1}"/>
              </a:ext>
            </a:extLst>
          </p:cNvPr>
          <p:cNvSpPr/>
          <p:nvPr/>
        </p:nvSpPr>
        <p:spPr>
          <a:xfrm>
            <a:off x="21666201" y="250349"/>
            <a:ext cx="2316914" cy="2316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765348-C577-C047-A1E3-C25A6DEFB07B}"/>
              </a:ext>
            </a:extLst>
          </p:cNvPr>
          <p:cNvSpPr txBox="1"/>
          <p:nvPr/>
        </p:nvSpPr>
        <p:spPr>
          <a:xfrm>
            <a:off x="4892041" y="1247854"/>
            <a:ext cx="16301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 Unicode MS" panose="020B0604020202020204" pitchFamily="34" charset="-128"/>
              </a:rPr>
              <a:t>AND ACCUMULATE 15,00</a:t>
            </a:r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cs typeface="Gotham Black" pitchFamily="50" charset="0"/>
              </a:rPr>
              <a:t>0 PGV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cs typeface="Gotham Black" pitchFamily="50" charset="0"/>
              </a:rPr>
              <a:t>TO EARN A $4,000 USD BONUS**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C2036B-C4EC-6D43-9CF6-B452E8C36D74}"/>
              </a:ext>
            </a:extLst>
          </p:cNvPr>
          <p:cNvSpPr txBox="1"/>
          <p:nvPr/>
        </p:nvSpPr>
        <p:spPr>
          <a:xfrm>
            <a:off x="4893169" y="269248"/>
            <a:ext cx="162796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 Unicode MS" panose="020B0604020202020204" pitchFamily="34" charset="-128"/>
              </a:rPr>
              <a:t>ACHIEVE SAPPHIRE 50 EXECUTIVE RANK</a:t>
            </a:r>
            <a:endParaRPr lang="en-US" sz="6000" dirty="0">
              <a:solidFill>
                <a:schemeClr val="bg1"/>
              </a:solidFill>
              <a:latin typeface="Century Gothic" panose="020B0502020202020204" pitchFamily="34" charset="0"/>
              <a:ea typeface="Cambria" panose="02040503050406030204" pitchFamily="18" charset="0"/>
              <a:cs typeface="Arial Unicode MS" panose="020B0604020202020204" pitchFamily="34" charset="-128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5AB0E7A-4AD5-1E47-A387-CFFA9E166CE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5254" y="6515377"/>
            <a:ext cx="757112" cy="6297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190DCFA-B208-2E4D-BAE0-B856EBBD99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5254" y="9090576"/>
            <a:ext cx="757112" cy="629746"/>
          </a:xfrm>
          <a:prstGeom prst="rect">
            <a:avLst/>
          </a:prstGeom>
        </p:spPr>
      </p:pic>
      <p:pic>
        <p:nvPicPr>
          <p:cNvPr id="28" name="Graphic 19">
            <a:extLst>
              <a:ext uri="{FF2B5EF4-FFF2-40B4-BE49-F238E27FC236}">
                <a16:creationId xmlns:a16="http://schemas.microsoft.com/office/drawing/2014/main" id="{0724BD89-B145-5A4B-867F-D0BF2E323D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500805" y="210619"/>
            <a:ext cx="2691281" cy="2691281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FDCBA6B-02EB-9D43-88CA-56EEADE406C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662851" y="12546800"/>
            <a:ext cx="1155380" cy="82103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A46DAD7-8BFC-7941-9EA3-ABB07ECF545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05" y="617789"/>
            <a:ext cx="4566721" cy="159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71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70C51D3-FC38-5847-9580-96102D4566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341" y="-18148"/>
            <a:ext cx="24463163" cy="28056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F84AA7C-BEE5-5E4B-87FA-863A64EB75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05" y="617789"/>
            <a:ext cx="4566721" cy="159401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3AEF210-97E1-D44E-8C25-4E621FB2B27A}"/>
              </a:ext>
            </a:extLst>
          </p:cNvPr>
          <p:cNvSpPr/>
          <p:nvPr/>
        </p:nvSpPr>
        <p:spPr>
          <a:xfrm>
            <a:off x="21193431" y="-37971"/>
            <a:ext cx="3228486" cy="2821190"/>
          </a:xfrm>
          <a:prstGeom prst="rect">
            <a:avLst/>
          </a:prstGeom>
          <a:solidFill>
            <a:srgbClr val="7711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72BD41-9AB5-43AA-BD79-BB0AA434AFE3}"/>
              </a:ext>
            </a:extLst>
          </p:cNvPr>
          <p:cNvSpPr txBox="1"/>
          <p:nvPr/>
        </p:nvSpPr>
        <p:spPr>
          <a:xfrm>
            <a:off x="15121794" y="4780508"/>
            <a:ext cx="9139613" cy="493981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defTabSz="1828800">
              <a:defRPr/>
            </a:pPr>
            <a:r>
              <a:rPr lang="en-US" sz="3500" b="1" kern="0" dirty="0">
                <a:solidFill>
                  <a:srgbClr val="D10007"/>
                </a:solidFill>
                <a:latin typeface="Century Gothic" charset="0"/>
                <a:ea typeface="Century Gothic" charset="0"/>
                <a:cs typeface="Century Gothic" charset="0"/>
              </a:rPr>
              <a:t>To achieve the rank of Sapphire Elite Executive, you must have: </a:t>
            </a:r>
          </a:p>
          <a:p>
            <a:pPr marL="0" lvl="1" defTabSz="1828800">
              <a:defRPr/>
            </a:pPr>
            <a:endParaRPr lang="en-US" sz="3500" b="1" kern="0" dirty="0">
              <a:solidFill>
                <a:schemeClr val="accent1">
                  <a:lumMod val="7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lvl="1" defTabSz="1828800">
              <a:defRPr/>
            </a:pPr>
            <a:r>
              <a:rPr lang="en-US" sz="3500" kern="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12 personally sponsored Executives </a:t>
            </a:r>
            <a:br>
              <a:rPr lang="en-US" sz="3500" kern="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3500" kern="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(min. 3 each team*)</a:t>
            </a:r>
          </a:p>
          <a:p>
            <a:pPr marL="0" lvl="1" defTabSz="1828800">
              <a:defRPr/>
            </a:pPr>
            <a:endParaRPr lang="en-US" sz="3500" kern="0" dirty="0">
              <a:solidFill>
                <a:schemeClr val="bg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lvl="1" algn="ctr" defTabSz="1828800">
              <a:defRPr/>
            </a:pPr>
            <a:r>
              <a:rPr lang="en-US" sz="3500" kern="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AND </a:t>
            </a:r>
          </a:p>
          <a:p>
            <a:pPr marL="0" lvl="1" defTabSz="1828800">
              <a:defRPr/>
            </a:pPr>
            <a:endParaRPr lang="en-US" sz="3500" kern="0" dirty="0">
              <a:solidFill>
                <a:schemeClr val="bg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lvl="1" defTabSz="1828800">
              <a:defRPr/>
            </a:pPr>
            <a:r>
              <a:rPr lang="en-US" sz="3500" kern="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100 team cycles in the preceding month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5EBA15-C836-46ED-9378-CCCE032A4E8E}"/>
              </a:ext>
            </a:extLst>
          </p:cNvPr>
          <p:cNvSpPr/>
          <p:nvPr/>
        </p:nvSpPr>
        <p:spPr>
          <a:xfrm>
            <a:off x="1042986" y="12573923"/>
            <a:ext cx="40142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**Note 50% payout may apply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0EB2AD-A704-B941-9952-3E9219AB785C}"/>
              </a:ext>
            </a:extLst>
          </p:cNvPr>
          <p:cNvSpPr/>
          <p:nvPr/>
        </p:nvSpPr>
        <p:spPr>
          <a:xfrm>
            <a:off x="16207302" y="12295416"/>
            <a:ext cx="49654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1828800">
              <a:defRPr/>
            </a:pPr>
            <a:r>
              <a:rPr lang="en-US" sz="22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*Canada and India Distributors: </a:t>
            </a:r>
          </a:p>
          <a:p>
            <a:pPr marL="0" lvl="1" defTabSz="1828800">
              <a:defRPr/>
            </a:pPr>
            <a:r>
              <a:rPr lang="en-US" sz="22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 See Financial Rewards Plan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61ECD0-E571-B143-9B25-52AEE669960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6580" y="2872869"/>
            <a:ext cx="14478000" cy="8544508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ABF4169B-6685-DF40-BED9-EBE09A159CC1}"/>
              </a:ext>
            </a:extLst>
          </p:cNvPr>
          <p:cNvSpPr/>
          <p:nvPr/>
        </p:nvSpPr>
        <p:spPr>
          <a:xfrm>
            <a:off x="21666201" y="250349"/>
            <a:ext cx="2316914" cy="2316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765348-C577-C047-A1E3-C25A6DEFB07B}"/>
              </a:ext>
            </a:extLst>
          </p:cNvPr>
          <p:cNvSpPr txBox="1"/>
          <p:nvPr/>
        </p:nvSpPr>
        <p:spPr>
          <a:xfrm>
            <a:off x="4892041" y="1247854"/>
            <a:ext cx="16301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 Unicode MS" panose="020B0604020202020204" pitchFamily="34" charset="-128"/>
              </a:rPr>
              <a:t>AND ACCUMULATE 25,000</a:t>
            </a:r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cs typeface="Gotham Black" pitchFamily="50" charset="0"/>
              </a:rPr>
              <a:t> PGV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cs typeface="Gotham Black" pitchFamily="50" charset="0"/>
              </a:rPr>
              <a:t>TO EARN A $6,000 USD BONUS**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C2036B-C4EC-6D43-9CF6-B452E8C36D74}"/>
              </a:ext>
            </a:extLst>
          </p:cNvPr>
          <p:cNvSpPr txBox="1"/>
          <p:nvPr/>
        </p:nvSpPr>
        <p:spPr>
          <a:xfrm>
            <a:off x="4893169" y="269248"/>
            <a:ext cx="162796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 Unicode MS" panose="020B0604020202020204" pitchFamily="34" charset="-128"/>
              </a:rPr>
              <a:t>ACHIEVE SAPPHIRE ELITE EXECUTIVE RANK</a:t>
            </a:r>
            <a:endParaRPr lang="en-US" sz="6000" dirty="0">
              <a:solidFill>
                <a:schemeClr val="bg1"/>
              </a:solidFill>
              <a:latin typeface="Century Gothic" panose="020B0502020202020204" pitchFamily="34" charset="0"/>
              <a:ea typeface="Cambria" panose="02040503050406030204" pitchFamily="18" charset="0"/>
              <a:cs typeface="Arial Unicode MS" panose="020B0604020202020204" pitchFamily="34" charset="-128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5AB0E7A-4AD5-1E47-A387-CFFA9E166CE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11186" y="6523249"/>
            <a:ext cx="757112" cy="6297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190DCFA-B208-2E4D-BAE0-B856EBBD99B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11186" y="9090576"/>
            <a:ext cx="757112" cy="629746"/>
          </a:xfrm>
          <a:prstGeom prst="rect">
            <a:avLst/>
          </a:prstGeom>
        </p:spPr>
      </p:pic>
      <p:pic>
        <p:nvPicPr>
          <p:cNvPr id="26" name="Picture 25" descr="A close up of a logo&#10;&#10;Description automatically generated">
            <a:extLst>
              <a:ext uri="{FF2B5EF4-FFF2-40B4-BE49-F238E27FC236}">
                <a16:creationId xmlns:a16="http://schemas.microsoft.com/office/drawing/2014/main" id="{2E225274-26FD-45B1-ABB5-31E031B177C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00804" y="204926"/>
            <a:ext cx="2691282" cy="2691282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2142706F-9D2E-F442-B746-102DF1AF539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662851" y="12546800"/>
            <a:ext cx="1155380" cy="82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39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251F8FB7-1FC4-954E-A12E-8023C2D90D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341" y="-18148"/>
            <a:ext cx="24463163" cy="28056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3EB1A15-904E-3040-B92B-D7151D0926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05" y="617789"/>
            <a:ext cx="4566721" cy="159401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3AEF210-97E1-D44E-8C25-4E621FB2B27A}"/>
              </a:ext>
            </a:extLst>
          </p:cNvPr>
          <p:cNvSpPr/>
          <p:nvPr/>
        </p:nvSpPr>
        <p:spPr>
          <a:xfrm>
            <a:off x="21193431" y="-37971"/>
            <a:ext cx="3228486" cy="2821190"/>
          </a:xfrm>
          <a:prstGeom prst="rect">
            <a:avLst/>
          </a:prstGeom>
          <a:solidFill>
            <a:srgbClr val="7711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72BD41-9AB5-43AA-BD79-BB0AA434AFE3}"/>
              </a:ext>
            </a:extLst>
          </p:cNvPr>
          <p:cNvSpPr txBox="1"/>
          <p:nvPr/>
        </p:nvSpPr>
        <p:spPr>
          <a:xfrm>
            <a:off x="4509421" y="5099422"/>
            <a:ext cx="15368332" cy="440120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 defTabSz="1828800">
              <a:defRPr/>
            </a:pPr>
            <a:r>
              <a:rPr lang="en-US" sz="3500" b="1" kern="0" dirty="0">
                <a:solidFill>
                  <a:srgbClr val="D10007"/>
                </a:solidFill>
                <a:latin typeface="Century Gothic" charset="0"/>
                <a:ea typeface="Century Gothic" charset="0"/>
                <a:cs typeface="Century Gothic" charset="0"/>
              </a:rPr>
              <a:t>To achieve the rank of Ruby Director, you must have: </a:t>
            </a:r>
          </a:p>
          <a:p>
            <a:pPr marL="0" lvl="1" defTabSz="1828800">
              <a:defRPr/>
            </a:pPr>
            <a:endParaRPr lang="en-US" sz="3500" b="1" kern="0" dirty="0">
              <a:solidFill>
                <a:schemeClr val="accent1">
                  <a:lumMod val="7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lvl="1" defTabSz="1828800">
              <a:defRPr/>
            </a:pPr>
            <a:r>
              <a:rPr lang="en-US" sz="3500" kern="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Been paid as a Sapphire Executive with at least two teams that have Distributors paid at the rank of Sapphire Executive</a:t>
            </a:r>
          </a:p>
          <a:p>
            <a:pPr marL="0" lvl="1" defTabSz="1828800">
              <a:defRPr/>
            </a:pPr>
            <a:endParaRPr lang="en-US" sz="3500" kern="0" dirty="0">
              <a:solidFill>
                <a:schemeClr val="bg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lvl="1" algn="ctr" defTabSz="1828800">
              <a:defRPr/>
            </a:pPr>
            <a:r>
              <a:rPr lang="en-US" sz="3500" kern="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AND </a:t>
            </a:r>
          </a:p>
          <a:p>
            <a:pPr marL="0" lvl="1" defTabSz="1828800">
              <a:defRPr/>
            </a:pPr>
            <a:endParaRPr lang="en-US" sz="3500" kern="0" dirty="0">
              <a:solidFill>
                <a:schemeClr val="bg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lvl="1" defTabSz="1828800">
              <a:defRPr/>
            </a:pPr>
            <a:r>
              <a:rPr lang="en-US" sz="3500" kern="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200 team cycles in the preceding month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5EBA15-C836-46ED-9378-CCCE032A4E8E}"/>
              </a:ext>
            </a:extLst>
          </p:cNvPr>
          <p:cNvSpPr/>
          <p:nvPr/>
        </p:nvSpPr>
        <p:spPr>
          <a:xfrm>
            <a:off x="1042986" y="12573923"/>
            <a:ext cx="40142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**Note 50% payout may apply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0EB2AD-A704-B941-9952-3E9219AB785C}"/>
              </a:ext>
            </a:extLst>
          </p:cNvPr>
          <p:cNvSpPr/>
          <p:nvPr/>
        </p:nvSpPr>
        <p:spPr>
          <a:xfrm>
            <a:off x="16207302" y="12295416"/>
            <a:ext cx="49654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1828800">
              <a:defRPr/>
            </a:pPr>
            <a:r>
              <a:rPr lang="en-US" sz="22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*Canada and India Distributors: </a:t>
            </a:r>
          </a:p>
          <a:p>
            <a:pPr marL="0" lvl="1" defTabSz="1828800">
              <a:defRPr/>
            </a:pPr>
            <a:r>
              <a:rPr lang="en-US" sz="22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 See Financial Rewards Plan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BF4169B-6685-DF40-BED9-EBE09A159CC1}"/>
              </a:ext>
            </a:extLst>
          </p:cNvPr>
          <p:cNvSpPr/>
          <p:nvPr/>
        </p:nvSpPr>
        <p:spPr>
          <a:xfrm>
            <a:off x="21666201" y="250349"/>
            <a:ext cx="2316914" cy="2316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765348-C577-C047-A1E3-C25A6DEFB07B}"/>
              </a:ext>
            </a:extLst>
          </p:cNvPr>
          <p:cNvSpPr txBox="1"/>
          <p:nvPr/>
        </p:nvSpPr>
        <p:spPr>
          <a:xfrm>
            <a:off x="4892041" y="1247854"/>
            <a:ext cx="16301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 Unicode MS" panose="020B0604020202020204" pitchFamily="34" charset="-128"/>
              </a:rPr>
              <a:t>AND ACCUMULATE 75,00</a:t>
            </a:r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cs typeface="Gotham Black" pitchFamily="50" charset="0"/>
              </a:rPr>
              <a:t>0 PGV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cs typeface="Gotham Black" pitchFamily="50" charset="0"/>
              </a:rPr>
              <a:t>TO EARN A $10,000 USD BONUS**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C2036B-C4EC-6D43-9CF6-B452E8C36D74}"/>
              </a:ext>
            </a:extLst>
          </p:cNvPr>
          <p:cNvSpPr txBox="1"/>
          <p:nvPr/>
        </p:nvSpPr>
        <p:spPr>
          <a:xfrm>
            <a:off x="4893169" y="269248"/>
            <a:ext cx="162796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 Unicode MS" panose="020B0604020202020204" pitchFamily="34" charset="-128"/>
              </a:rPr>
              <a:t>ACHIEVE RUBY DIRECTOR RANK</a:t>
            </a:r>
            <a:endParaRPr lang="en-US" sz="6000" dirty="0">
              <a:solidFill>
                <a:schemeClr val="bg1"/>
              </a:solidFill>
              <a:latin typeface="Century Gothic" panose="020B0502020202020204" pitchFamily="34" charset="0"/>
              <a:ea typeface="Cambria" panose="02040503050406030204" pitchFamily="18" charset="0"/>
              <a:cs typeface="Arial Unicode MS" panose="020B0604020202020204" pitchFamily="34" charset="-128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5AB0E7A-4AD5-1E47-A387-CFFA9E166CE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601" y="6277865"/>
            <a:ext cx="757112" cy="6297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190DCFA-B208-2E4D-BAE0-B856EBBD99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601" y="8796148"/>
            <a:ext cx="757112" cy="629746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1EEFA7BC-CD06-4F9C-BACC-A67B846954E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03302" y="208048"/>
            <a:ext cx="2688784" cy="2688784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234D45A5-C881-E446-A2FE-E71D1A40182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662851" y="12546800"/>
            <a:ext cx="1155380" cy="82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565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143C458-73D1-EE41-A55F-382FCFD160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341" y="-18148"/>
            <a:ext cx="24463163" cy="28056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B432E4-AD03-E245-86F4-39C6D1E0A35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05" y="617789"/>
            <a:ext cx="4566721" cy="15940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FBB371-137F-4DEE-9273-4BEC1C1AD001}"/>
              </a:ext>
            </a:extLst>
          </p:cNvPr>
          <p:cNvSpPr txBox="1"/>
          <p:nvPr/>
        </p:nvSpPr>
        <p:spPr>
          <a:xfrm>
            <a:off x="4892041" y="1497054"/>
            <a:ext cx="16301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 Unicode MS" panose="020B0604020202020204" pitchFamily="34" charset="-128"/>
              </a:rPr>
              <a:t>INFORMATION</a:t>
            </a:r>
            <a:endParaRPr lang="en-US" sz="4000" dirty="0">
              <a:solidFill>
                <a:schemeClr val="bg1"/>
              </a:solidFill>
              <a:latin typeface="Century Gothic" panose="020B0502020202020204" pitchFamily="34" charset="0"/>
              <a:cs typeface="Gotham Black" pitchFamily="5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BF9A76-627C-479E-BA38-3DB3B761C980}"/>
              </a:ext>
            </a:extLst>
          </p:cNvPr>
          <p:cNvSpPr txBox="1"/>
          <p:nvPr/>
        </p:nvSpPr>
        <p:spPr>
          <a:xfrm>
            <a:off x="4893169" y="518448"/>
            <a:ext cx="162796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 Unicode MS" panose="020B0604020202020204" pitchFamily="34" charset="-128"/>
              </a:rPr>
              <a:t>IMPORTANT</a:t>
            </a:r>
            <a:endParaRPr lang="en-US" sz="6000" dirty="0">
              <a:solidFill>
                <a:schemeClr val="bg1"/>
              </a:solidFill>
              <a:latin typeface="Century Gothic" panose="020B0502020202020204" pitchFamily="34" charset="0"/>
              <a:ea typeface="Cambria" panose="02040503050406030204" pitchFamily="18" charset="0"/>
              <a:cs typeface="Arial Unicode MS" panose="020B0604020202020204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30478" y="3103859"/>
            <a:ext cx="22036052" cy="1040284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866" indent="-342866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You must be active (as defined in the Financial Rewards Plan) and in good standing (no open compliance issues) with Jeunesse to participate in this promotion. </a:t>
            </a:r>
          </a:p>
          <a:p>
            <a:endParaRPr lang="en-US" sz="28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342866" indent="-342866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All participants in the Run to Ruby promotion will begin at their current “paid as” rank as of 11:59 p.m. ET 31 Dec. 2020.</a:t>
            </a:r>
          </a:p>
          <a:p>
            <a:endParaRPr lang="en-US" sz="2800" b="1" dirty="0">
              <a:latin typeface="Century Gothic" panose="020B0502020202020204" pitchFamily="34" charset="0"/>
            </a:endParaRPr>
          </a:p>
          <a:p>
            <a:pPr marL="457154" indent="-457154">
              <a:buFont typeface="+mj-lt"/>
              <a:buAutoNum type="arabicPeriod"/>
            </a:pPr>
            <a:r>
              <a:rPr lang="en-US" sz="2800" b="1" dirty="0">
                <a:solidFill>
                  <a:srgbClr val="D10007"/>
                </a:solidFill>
                <a:latin typeface="Century Gothic" panose="020B0502020202020204" pitchFamily="34" charset="0"/>
              </a:rPr>
              <a:t>What is PGV?  </a:t>
            </a:r>
          </a:p>
          <a:p>
            <a:pPr marL="1257220" lvl="1" indent="-342866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Personal Group Volume is the CV generated throughout your lines of sponsorship from Customers and Distributors. It does not include spillover volume. </a:t>
            </a:r>
          </a:p>
          <a:p>
            <a:pPr lvl="1" fontAlgn="base"/>
            <a:endParaRPr lang="en-US" sz="2800" b="1" dirty="0">
              <a:latin typeface="Century Gothic" panose="020B0502020202020204" pitchFamily="34" charset="0"/>
            </a:endParaRPr>
          </a:p>
          <a:p>
            <a:pPr marL="457154" indent="-457154">
              <a:buFont typeface="+mj-lt"/>
              <a:buAutoNum type="arabicPeriod"/>
            </a:pPr>
            <a:r>
              <a:rPr lang="en-US" sz="2800" b="1" dirty="0">
                <a:solidFill>
                  <a:srgbClr val="D10007"/>
                </a:solidFill>
                <a:latin typeface="Century Gothic" panose="020B0502020202020204" pitchFamily="34" charset="0"/>
              </a:rPr>
              <a:t>Is PGV cumulative for this promotion? </a:t>
            </a:r>
          </a:p>
          <a:p>
            <a:pPr marL="1257220" lvl="1" indent="-342866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Yes, PGV is cumulative for this promotion. For example: If a Distributor achieves Executive with 375 qualified PGV, they would need an additional 375 PGV while achieving Jade Executive to earn the $200 USD Jade Executive bonus. For rank qualifications, please see the Financial Rewards Plan.</a:t>
            </a:r>
          </a:p>
          <a:p>
            <a:pPr lvl="1" fontAlgn="base"/>
            <a:r>
              <a:rPr lang="en-US" sz="2800" b="1" dirty="0">
                <a:latin typeface="Century Gothic" panose="020B0502020202020204" pitchFamily="34" charset="0"/>
              </a:rPr>
              <a:t> </a:t>
            </a:r>
          </a:p>
          <a:p>
            <a:pPr marL="457154" indent="-457154">
              <a:buFont typeface="+mj-lt"/>
              <a:buAutoNum type="arabicPeriod"/>
            </a:pPr>
            <a:r>
              <a:rPr lang="en-US" sz="2800" b="1" dirty="0">
                <a:solidFill>
                  <a:srgbClr val="D10007"/>
                </a:solidFill>
                <a:latin typeface="Century Gothic" panose="020B0502020202020204" pitchFamily="34" charset="0"/>
              </a:rPr>
              <a:t>What is “new PGV”?  </a:t>
            </a:r>
          </a:p>
          <a:p>
            <a:pPr marL="1257220" lvl="1" indent="-342866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New PGV is defined as PGV accrued during the promotional period of 31 December 2020 to 28 February 2021. </a:t>
            </a:r>
          </a:p>
          <a:p>
            <a:pPr lvl="1" fontAlgn="base"/>
            <a:endParaRPr lang="en-US" sz="2800" b="1" dirty="0">
              <a:latin typeface="Century Gothic" panose="020B0502020202020204" pitchFamily="34" charset="0"/>
            </a:endParaRPr>
          </a:p>
          <a:p>
            <a:pPr marL="457154" indent="-457154">
              <a:buFont typeface="+mj-lt"/>
              <a:buAutoNum type="arabicPeriod"/>
            </a:pPr>
            <a:r>
              <a:rPr lang="en-US" sz="2800" b="1" dirty="0">
                <a:solidFill>
                  <a:srgbClr val="D10007"/>
                </a:solidFill>
                <a:latin typeface="Century Gothic" panose="020B0502020202020204" pitchFamily="34" charset="0"/>
              </a:rPr>
              <a:t>What is “paid as” rank?</a:t>
            </a:r>
          </a:p>
          <a:p>
            <a:pPr marL="1257220" lvl="1" indent="-342866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The “paid as” rank is the rank at which an existing Distributor is “paid as” as of 11:59 p.m. ET 31 December 2020 and must have been earned by building an organization and accruing the required volume, and not achieved by purchasing a package.</a:t>
            </a:r>
          </a:p>
          <a:p>
            <a:pPr marL="1257220" lvl="1" indent="-342866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1257220" lvl="1" indent="-342866" algn="ctr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For complete details and rules please see FAQs and Overview in the Joffice Jcloud for more details.</a:t>
            </a:r>
          </a:p>
          <a:p>
            <a:pPr marL="573031" indent="-557157" algn="just" defTabSz="1828617">
              <a:buFont typeface="Arial" charset="0"/>
              <a:buChar char="•"/>
              <a:defRPr/>
            </a:pPr>
            <a:endParaRPr lang="en-US" sz="2600" kern="0" dirty="0">
              <a:solidFill>
                <a:schemeClr val="accent1">
                  <a:lumMod val="20000"/>
                  <a:lumOff val="8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891158-33FF-4C8A-879F-94C63D63E9AF}"/>
              </a:ext>
            </a:extLst>
          </p:cNvPr>
          <p:cNvSpPr/>
          <p:nvPr/>
        </p:nvSpPr>
        <p:spPr>
          <a:xfrm>
            <a:off x="21193431" y="-37971"/>
            <a:ext cx="3228486" cy="2821190"/>
          </a:xfrm>
          <a:prstGeom prst="rect">
            <a:avLst/>
          </a:prstGeom>
          <a:solidFill>
            <a:srgbClr val="7711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27E5531-A490-469C-8FB4-E50DD4B297F6}"/>
              </a:ext>
            </a:extLst>
          </p:cNvPr>
          <p:cNvSpPr/>
          <p:nvPr/>
        </p:nvSpPr>
        <p:spPr>
          <a:xfrm>
            <a:off x="21666201" y="250349"/>
            <a:ext cx="2316914" cy="2316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229223-D8B9-4D2F-893B-F004C65D41AB}"/>
              </a:ext>
            </a:extLst>
          </p:cNvPr>
          <p:cNvSpPr txBox="1"/>
          <p:nvPr/>
        </p:nvSpPr>
        <p:spPr>
          <a:xfrm>
            <a:off x="22546875" y="439310"/>
            <a:ext cx="1439310" cy="193899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12000" b="1" dirty="0">
                <a:solidFill>
                  <a:srgbClr val="19B0D2"/>
                </a:solidFill>
                <a:latin typeface="Century Gothic" panose="020B0502020202020204" pitchFamily="34" charset="0"/>
              </a:rPr>
              <a:t>!</a:t>
            </a:r>
            <a:endParaRPr lang="en-US" sz="12000" kern="0" dirty="0">
              <a:solidFill>
                <a:schemeClr val="accent1">
                  <a:lumMod val="20000"/>
                  <a:lumOff val="8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408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046D5EB-2783-B24B-8145-4B2B727F9F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03174" y="449953"/>
            <a:ext cx="5774136" cy="20154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46E9DE-4F6E-A148-9E5D-0B28C388AB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93"/>
            <a:ext cx="7910623" cy="13717786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7F3EA15-CDF8-4030-9C76-1A6B08D3C8C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65428" y="3495444"/>
            <a:ext cx="4930673" cy="69630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106656" y="5383895"/>
            <a:ext cx="17346154" cy="655564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857250" indent="-857250">
              <a:buClr>
                <a:srgbClr val="F57C28"/>
              </a:buClr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Email announcement</a:t>
            </a:r>
          </a:p>
          <a:p>
            <a:pPr>
              <a:buClr>
                <a:srgbClr val="F57C28"/>
              </a:buClr>
            </a:pPr>
            <a:r>
              <a:rPr lang="en-US" sz="35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 </a:t>
            </a:r>
          </a:p>
          <a:p>
            <a:pPr marL="857250" indent="-857250">
              <a:buClr>
                <a:srgbClr val="F57C28"/>
              </a:buClr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Joffice</a:t>
            </a:r>
            <a:r>
              <a:rPr lang="en-US" sz="35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™</a:t>
            </a:r>
            <a:r>
              <a:rPr lang="en-US" sz="35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report</a:t>
            </a:r>
          </a:p>
          <a:p>
            <a:pPr>
              <a:buClr>
                <a:srgbClr val="F57C28"/>
              </a:buClr>
            </a:pPr>
            <a:r>
              <a:rPr lang="en-US" sz="35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pPr marL="857250" indent="-857250">
              <a:buClr>
                <a:srgbClr val="F57C28"/>
              </a:buClr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Training PowerPoint</a:t>
            </a:r>
          </a:p>
          <a:p>
            <a:pPr>
              <a:buClr>
                <a:srgbClr val="F57C28"/>
              </a:buClr>
            </a:pPr>
            <a:endParaRPr lang="en-US" sz="35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marL="857250" indent="-857250">
              <a:buClr>
                <a:srgbClr val="F57C28"/>
              </a:buClr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Infographic</a:t>
            </a:r>
          </a:p>
          <a:p>
            <a:pPr>
              <a:buClr>
                <a:srgbClr val="F57C28"/>
              </a:buClr>
            </a:pPr>
            <a:endParaRPr lang="en-US" sz="35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marL="857250" indent="-857250">
              <a:buClr>
                <a:srgbClr val="F57C28"/>
              </a:buClr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Overview &amp; FAQs </a:t>
            </a:r>
          </a:p>
          <a:p>
            <a:pPr marL="857250" indent="-857250">
              <a:buClr>
                <a:srgbClr val="F57C28"/>
              </a:buClr>
              <a:buFont typeface="Arial" panose="020B0604020202020204" pitchFamily="34" charset="0"/>
              <a:buChar char="•"/>
            </a:pPr>
            <a:endParaRPr lang="en-US" sz="35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marL="857250" indent="-857250">
              <a:buClr>
                <a:srgbClr val="F57C28"/>
              </a:buClr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Webinar</a:t>
            </a:r>
          </a:p>
          <a:p>
            <a:pPr marL="857250" indent="-857250">
              <a:buClr>
                <a:srgbClr val="F57C28"/>
              </a:buClr>
              <a:buFont typeface="Arial" panose="020B0604020202020204" pitchFamily="34" charset="0"/>
              <a:buChar char="•"/>
            </a:pPr>
            <a:endParaRPr lang="en-US" sz="35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E7961C-8E46-C84B-B1C5-9EF0402A7373}"/>
              </a:ext>
            </a:extLst>
          </p:cNvPr>
          <p:cNvSpPr txBox="1"/>
          <p:nvPr/>
        </p:nvSpPr>
        <p:spPr>
          <a:xfrm>
            <a:off x="11625438" y="12772653"/>
            <a:ext cx="24385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All promotion tools can be found in  Jcloud, located in Joffice, under Tools.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67161E-75E7-4DB4-BBD7-72D0204D22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1255" y="4166102"/>
            <a:ext cx="4099021" cy="34837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249581F-B456-1642-BC9C-602FFE0A6452}"/>
              </a:ext>
            </a:extLst>
          </p:cNvPr>
          <p:cNvSpPr txBox="1"/>
          <p:nvPr/>
        </p:nvSpPr>
        <p:spPr>
          <a:xfrm>
            <a:off x="10398273" y="3304629"/>
            <a:ext cx="72184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D10007"/>
                </a:solidFill>
                <a:latin typeface="Century Gothic" panose="020B0502020202020204" pitchFamily="34" charset="0"/>
                <a:cs typeface="Gotham Black" pitchFamily="50" charset="0"/>
              </a:rPr>
              <a:t>TOOLS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1FDD96BD-FB0F-AB46-8F3B-7AB3A92E7F3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662851" y="12546800"/>
            <a:ext cx="1155380" cy="82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63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9898399-C582-5A4A-8A00-7E3CF0EC09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93"/>
            <a:ext cx="7910623" cy="1371778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709966" y="2080409"/>
            <a:ext cx="10460929" cy="1034129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457200" lvl="0" indent="-457200" fontAlgn="base">
              <a:buClr>
                <a:srgbClr val="F37D29"/>
              </a:buClr>
              <a:buFont typeface="Arial" panose="020B0604020202020204" pitchFamily="34" charset="0"/>
              <a:buChar char="•"/>
            </a:pPr>
            <a:endParaRPr lang="en-US" sz="35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marL="457200" indent="-457200" fontAlgn="base">
              <a:buClr>
                <a:srgbClr val="F37D29"/>
              </a:buClr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rgbClr val="7E807F"/>
                </a:solidFill>
                <a:latin typeface="Century Gothic" panose="020B0502020202020204" pitchFamily="34" charset="0"/>
              </a:rPr>
              <a:t>Activate your report</a:t>
            </a:r>
          </a:p>
          <a:p>
            <a:pPr marL="457200" lvl="0" indent="-457200" fontAlgn="base">
              <a:buClr>
                <a:srgbClr val="F37D29"/>
              </a:buClr>
              <a:buFont typeface="Arial" panose="020B0604020202020204" pitchFamily="34" charset="0"/>
              <a:buChar char="•"/>
            </a:pPr>
            <a:endParaRPr lang="en-US" sz="35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marL="457200" lvl="0" indent="-457200" fontAlgn="base">
              <a:buClr>
                <a:srgbClr val="F37D29"/>
              </a:buClr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Visit www.JeunesseGlobal.com and log in to </a:t>
            </a:r>
            <a:r>
              <a:rPr lang="en-US" sz="3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Joffice</a:t>
            </a:r>
            <a:r>
              <a:rPr lang="en-US" sz="35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™/</a:t>
            </a:r>
            <a:r>
              <a:rPr lang="en-US" sz="3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Jcloud</a:t>
            </a:r>
            <a:r>
              <a:rPr lang="en-US" sz="35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™ </a:t>
            </a:r>
            <a:r>
              <a:rPr lang="en-US" sz="35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 </a:t>
            </a:r>
          </a:p>
          <a:p>
            <a:pPr lvl="0" fontAlgn="base">
              <a:buClr>
                <a:srgbClr val="F37D29"/>
              </a:buClr>
            </a:pPr>
            <a:endParaRPr lang="en-US" sz="35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marL="457200" lvl="0" indent="-457200" fontAlgn="base">
              <a:buClr>
                <a:srgbClr val="F37D29"/>
              </a:buClr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Review the tools in the “Run to Ruby” file​</a:t>
            </a:r>
          </a:p>
          <a:p>
            <a:pPr marL="457200" lvl="0" indent="-457200" fontAlgn="base">
              <a:buClr>
                <a:srgbClr val="F37D29"/>
              </a:buClr>
              <a:buFont typeface="Arial" panose="020B0604020202020204" pitchFamily="34" charset="0"/>
              <a:buChar char="•"/>
            </a:pPr>
            <a:endParaRPr lang="en-US" sz="35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marL="457200" lvl="0" indent="-457200" fontAlgn="base">
              <a:buClr>
                <a:srgbClr val="F37D29"/>
              </a:buClr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Check your Joffice report under “Distributor Reports” for promotion information​</a:t>
            </a:r>
          </a:p>
          <a:p>
            <a:pPr marL="457200" lvl="0" indent="-457200" fontAlgn="base">
              <a:buClr>
                <a:srgbClr val="F37D29"/>
              </a:buClr>
              <a:buFont typeface="Arial" panose="020B0604020202020204" pitchFamily="34" charset="0"/>
              <a:buChar char="•"/>
            </a:pPr>
            <a:endParaRPr lang="en-US" sz="35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marL="457200" lvl="0" indent="-457200" fontAlgn="base">
              <a:buClr>
                <a:srgbClr val="F37D29"/>
              </a:buClr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Promote Run to Ruby on your next call, webinar or meeting through January &amp; February</a:t>
            </a:r>
          </a:p>
          <a:p>
            <a:pPr marL="457200" lvl="0" indent="-457200" fontAlgn="base">
              <a:buClr>
                <a:srgbClr val="F37D29"/>
              </a:buClr>
              <a:buFont typeface="Arial" panose="020B0604020202020204" pitchFamily="34" charset="0"/>
              <a:buChar char="•"/>
            </a:pPr>
            <a:endParaRPr lang="en-US" sz="35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marL="457200" lvl="0" indent="-457200" fontAlgn="base">
              <a:buClr>
                <a:srgbClr val="F37D29"/>
              </a:buClr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Get ready to run in 2021</a:t>
            </a:r>
          </a:p>
          <a:p>
            <a:pPr marL="457200" lvl="0" indent="-457200" fontAlgn="base">
              <a:buClr>
                <a:srgbClr val="F37D29"/>
              </a:buClr>
              <a:buFont typeface="Arial" panose="020B0604020202020204" pitchFamily="34" charset="0"/>
              <a:buChar char="•"/>
            </a:pPr>
            <a:endParaRPr lang="en-US" sz="35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marL="457200" lvl="0" indent="-457200" fontAlgn="base">
              <a:buClr>
                <a:srgbClr val="F37D29"/>
              </a:buClr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Lead your team by setting the pace to qualify for a Run to Ruby bonus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56F84E-50FE-5F4C-997B-6FD64021084D}"/>
              </a:ext>
            </a:extLst>
          </p:cNvPr>
          <p:cNvSpPr txBox="1"/>
          <p:nvPr/>
        </p:nvSpPr>
        <p:spPr>
          <a:xfrm>
            <a:off x="11729531" y="838354"/>
            <a:ext cx="90185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solidFill>
                  <a:srgbClr val="D10007"/>
                </a:solidFill>
                <a:latin typeface="Century Gothic" panose="020B0502020202020204" pitchFamily="34" charset="0"/>
                <a:cs typeface="Gotham Black" pitchFamily="50" charset="0"/>
              </a:rPr>
              <a:t>NEXT</a:t>
            </a:r>
            <a:r>
              <a:rPr lang="en-US" sz="10000" b="1" dirty="0">
                <a:solidFill>
                  <a:srgbClr val="D10007"/>
                </a:solidFill>
                <a:latin typeface="Century Gothic" panose="020B0502020202020204" pitchFamily="34" charset="0"/>
                <a:cs typeface="Gotham Black" pitchFamily="50" charset="0"/>
              </a:rPr>
              <a:t> STEPS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5DEF23-C5FD-6D44-BE22-A77A46C500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2130" y="1979378"/>
            <a:ext cx="3926292" cy="392629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38DEC98-FE6E-CB42-B017-15961809D1B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662851" y="12546800"/>
            <a:ext cx="1155380" cy="8210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003366-8613-F544-B662-22ABABA198B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1572" y="11539070"/>
            <a:ext cx="5774136" cy="201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555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D3C7C4-FEB9-3F45-AB73-6A4FF816C3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93"/>
            <a:ext cx="24387175" cy="137177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FF3CD7-F152-7448-92A2-C08779DE9A2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7440" y="9649669"/>
            <a:ext cx="3772295" cy="14818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FFAFE8-DB9D-4529-B084-93DC444F2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9" y="11682702"/>
            <a:ext cx="24003000" cy="123110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482209">
              <a:defRPr/>
            </a:pPr>
            <a:r>
              <a:rPr lang="en-US" altLang="en-US" sz="2000" dirty="0">
                <a:solidFill>
                  <a:schemeClr val="bg1"/>
                </a:solidFill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 ©2020 Jeunesse Global Holdings, LLC. All Rights Reserved. Published 12112020</a:t>
            </a:r>
            <a:br>
              <a:rPr lang="en-US" altLang="en-US" sz="2000" dirty="0">
                <a:solidFill>
                  <a:schemeClr val="bg1"/>
                </a:solidFill>
                <a:latin typeface="Century Gothic" panose="020B0502020202020204" pitchFamily="34" charset="0"/>
                <a:ea typeface="Century Gothic" charset="0"/>
                <a:cs typeface="Century Gothic" charset="0"/>
              </a:rPr>
            </a:br>
            <a:r>
              <a:rPr lang="en-US" altLang="en-US" sz="2000" dirty="0">
                <a:solidFill>
                  <a:schemeClr val="bg1"/>
                </a:solidFill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Jeunesse and fountain logo are trademarks of Jeunesse Global Holdings, LLC</a:t>
            </a:r>
          </a:p>
          <a:p>
            <a:pPr algn="ctr" defTabSz="482209">
              <a:defRPr/>
            </a:pPr>
            <a:endParaRPr lang="en-US" altLang="en-US" sz="2000" dirty="0">
              <a:solidFill>
                <a:schemeClr val="bg1"/>
              </a:solidFill>
              <a:latin typeface="Century Gothic" panose="020B0502020202020204" pitchFamily="34" charset="0"/>
              <a:ea typeface="Century Gothic" charset="0"/>
              <a:cs typeface="Century Gothic" charset="0"/>
            </a:endParaRPr>
          </a:p>
          <a:p>
            <a:pPr algn="ctr" defTabSz="482209">
              <a:defRPr/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We cannot provide the likelihood of success, as this is the first Run to Ruby promotion offered by Jeunesse.</a:t>
            </a:r>
            <a:endParaRPr lang="en-US" altLang="en-US" sz="2000" dirty="0">
              <a:solidFill>
                <a:schemeClr val="bg1"/>
              </a:solidFill>
              <a:latin typeface="Century Gothic" panose="020B0502020202020204" pitchFamily="34" charset="0"/>
              <a:ea typeface="Century Gothic" charset="0"/>
              <a:cs typeface="Century Gothic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17800A-A12E-C44B-9044-60D118243C7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265" y="4702109"/>
            <a:ext cx="10052152" cy="350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507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0F736D-19E8-0A47-9BB8-985DBD75E1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702" y="-18289"/>
            <a:ext cx="24540909" cy="1380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7894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A49C823-85DE-5940-AF0D-190F8AC88B2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4533" y="2471521"/>
            <a:ext cx="21240681" cy="111842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599DE8-FAE3-8D4B-8371-97D596F3BB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053" y="-18148"/>
            <a:ext cx="24463163" cy="28056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A9B250-85F9-DA46-AC9E-CEA251E0441F}"/>
              </a:ext>
            </a:extLst>
          </p:cNvPr>
          <p:cNvSpPr txBox="1"/>
          <p:nvPr/>
        </p:nvSpPr>
        <p:spPr>
          <a:xfrm>
            <a:off x="1619971" y="3869289"/>
            <a:ext cx="3017344" cy="5078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8580" tIns="68580" rIns="68580" bIns="68580" numCol="1" spcCol="38100" rtlCol="0" anchor="t">
            <a:spAutoFit/>
          </a:bodyPr>
          <a:lstStyle/>
          <a:p>
            <a:pPr algn="ctr"/>
            <a:r>
              <a:rPr lang="en-US" sz="2400" b="1" dirty="0">
                <a:solidFill>
                  <a:srgbClr val="0032A0"/>
                </a:solidFill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NORTH AMERICA</a:t>
            </a:r>
            <a:endParaRPr lang="en-US" sz="2400" b="1" dirty="0">
              <a:solidFill>
                <a:srgbClr val="0032A0"/>
              </a:solidFill>
              <a:latin typeface="Century Gothic" panose="020B0502020202020204" pitchFamily="34" charset="0"/>
              <a:ea typeface="Century Gothic" charset="0"/>
              <a:cs typeface="Century Gothic" charset="0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AFA111-727B-1141-B4D0-E58C7F0C2208}"/>
              </a:ext>
            </a:extLst>
          </p:cNvPr>
          <p:cNvSpPr txBox="1"/>
          <p:nvPr/>
        </p:nvSpPr>
        <p:spPr>
          <a:xfrm>
            <a:off x="4591626" y="9286110"/>
            <a:ext cx="2415212" cy="5078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8580" tIns="68580" rIns="68580" bIns="68580" numCol="1" spcCol="38100" rtlCol="0" anchor="t">
            <a:spAutoFit/>
          </a:bodyPr>
          <a:lstStyle/>
          <a:p>
            <a:pPr algn="r"/>
            <a:r>
              <a:rPr lang="en-US" sz="2400" b="1" dirty="0">
                <a:solidFill>
                  <a:srgbClr val="00BDD4"/>
                </a:solidFill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LATIN AMERICA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50C875-4494-554D-8667-9D376A717A29}"/>
              </a:ext>
            </a:extLst>
          </p:cNvPr>
          <p:cNvSpPr txBox="1"/>
          <p:nvPr/>
        </p:nvSpPr>
        <p:spPr>
          <a:xfrm>
            <a:off x="8928053" y="6096253"/>
            <a:ext cx="2245609" cy="87716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8580" tIns="68580" rIns="68580" bIns="68580" numCol="1" spcCol="38100" rtlCol="0" anchor="t">
            <a:spAutoFit/>
          </a:bodyPr>
          <a:lstStyle/>
          <a:p>
            <a:pPr algn="ctr"/>
            <a:r>
              <a:rPr lang="en-US" sz="2400" b="1" dirty="0">
                <a:solidFill>
                  <a:srgbClr val="002E6D"/>
                </a:solidFill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EUROPE &amp;</a:t>
            </a:r>
          </a:p>
          <a:p>
            <a:pPr algn="ctr"/>
            <a:r>
              <a:rPr lang="en-US" sz="2400" b="1" dirty="0">
                <a:solidFill>
                  <a:srgbClr val="002E6D"/>
                </a:solidFill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MIDDLE EAST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17DC41-663A-8A43-B40B-3940256D1105}"/>
              </a:ext>
            </a:extLst>
          </p:cNvPr>
          <p:cNvSpPr/>
          <p:nvPr/>
        </p:nvSpPr>
        <p:spPr>
          <a:xfrm>
            <a:off x="12049157" y="6534835"/>
            <a:ext cx="2888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EB4E66-00D8-054F-AFC8-A4E93985FA39}"/>
              </a:ext>
            </a:extLst>
          </p:cNvPr>
          <p:cNvSpPr/>
          <p:nvPr/>
        </p:nvSpPr>
        <p:spPr>
          <a:xfrm>
            <a:off x="12049157" y="6534835"/>
            <a:ext cx="2888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E52D05-A6ED-F544-A7C6-858A7E6B9DC6}"/>
              </a:ext>
            </a:extLst>
          </p:cNvPr>
          <p:cNvSpPr/>
          <p:nvPr/>
        </p:nvSpPr>
        <p:spPr>
          <a:xfrm>
            <a:off x="14300169" y="9286110"/>
            <a:ext cx="22188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61B4E4"/>
                </a:solidFill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ASIA-PACIFIC</a:t>
            </a:r>
          </a:p>
          <a:p>
            <a:pPr algn="ctr"/>
            <a:r>
              <a:rPr lang="en-US" sz="2400" b="1" dirty="0">
                <a:solidFill>
                  <a:srgbClr val="61B4E4"/>
                </a:solidFill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&amp; AFRICA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227B2D-5086-4443-84F9-93517872719C}"/>
              </a:ext>
            </a:extLst>
          </p:cNvPr>
          <p:cNvSpPr/>
          <p:nvPr/>
        </p:nvSpPr>
        <p:spPr>
          <a:xfrm>
            <a:off x="18182064" y="8063671"/>
            <a:ext cx="22751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1BA9A0"/>
                </a:solidFill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GREATER</a:t>
            </a:r>
          </a:p>
          <a:p>
            <a:pPr algn="ctr"/>
            <a:r>
              <a:rPr lang="en-US" sz="2400" b="1" dirty="0">
                <a:solidFill>
                  <a:srgbClr val="1BA9A0"/>
                </a:solidFill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CHINA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FDEEB0-1851-C34C-B24D-C735042B5D68}"/>
              </a:ext>
            </a:extLst>
          </p:cNvPr>
          <p:cNvSpPr/>
          <p:nvPr/>
        </p:nvSpPr>
        <p:spPr>
          <a:xfrm>
            <a:off x="12049157" y="6534835"/>
            <a:ext cx="2888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0B69D1-8B01-7E4B-9132-8824230D8EDA}"/>
              </a:ext>
            </a:extLst>
          </p:cNvPr>
          <p:cNvSpPr/>
          <p:nvPr/>
        </p:nvSpPr>
        <p:spPr>
          <a:xfrm>
            <a:off x="12049157" y="6534835"/>
            <a:ext cx="2888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E051AE-64AA-5D4D-8DBA-11035386E734}"/>
              </a:ext>
            </a:extLst>
          </p:cNvPr>
          <p:cNvSpPr/>
          <p:nvPr/>
        </p:nvSpPr>
        <p:spPr>
          <a:xfrm>
            <a:off x="12049157" y="6534835"/>
            <a:ext cx="2888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FD6D28-CD27-FD44-9966-778D8E6B3498}"/>
              </a:ext>
            </a:extLst>
          </p:cNvPr>
          <p:cNvSpPr/>
          <p:nvPr/>
        </p:nvSpPr>
        <p:spPr>
          <a:xfrm>
            <a:off x="12049157" y="6534835"/>
            <a:ext cx="2888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BF4058-140F-0A49-8D32-388D5B66A102}"/>
              </a:ext>
            </a:extLst>
          </p:cNvPr>
          <p:cNvSpPr txBox="1"/>
          <p:nvPr/>
        </p:nvSpPr>
        <p:spPr>
          <a:xfrm>
            <a:off x="4637314" y="587737"/>
            <a:ext cx="19749859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828617">
              <a:defRPr/>
            </a:pPr>
            <a:r>
              <a:rPr lang="en-US" sz="4400" b="1" kern="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Run to Ruby Worldwide Promotion</a:t>
            </a:r>
          </a:p>
          <a:p>
            <a:pPr algn="ctr" defTabSz="1828617">
              <a:defRPr/>
            </a:pPr>
            <a:r>
              <a:rPr lang="en-US" sz="4400" kern="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11:59 p.m. ET 31 Dec. 2020 to 11:59 p.m. ET 28 Feb. 2021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8E12B958-954F-EA4B-AA76-48067CB938D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662851" y="12546800"/>
            <a:ext cx="1155380" cy="8210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E758D4D-C93A-42F6-AF41-41237CEDDBA9}"/>
              </a:ext>
            </a:extLst>
          </p:cNvPr>
          <p:cNvSpPr txBox="1"/>
          <p:nvPr/>
        </p:nvSpPr>
        <p:spPr>
          <a:xfrm>
            <a:off x="0" y="12834161"/>
            <a:ext cx="24387173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828800">
              <a:defRPr/>
            </a:pPr>
            <a:r>
              <a:rPr lang="en-US" sz="3000" kern="0" dirty="0">
                <a:solidFill>
                  <a:srgbClr val="D10007"/>
                </a:solidFill>
                <a:latin typeface="Century Gothic" charset="0"/>
                <a:ea typeface="Century Gothic" charset="0"/>
                <a:cs typeface="Century Gothic" charset="0"/>
              </a:rPr>
              <a:t>January &amp; February 2021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460E0A-1E1D-4092-A6E1-4F64FE8DA576}"/>
              </a:ext>
            </a:extLst>
          </p:cNvPr>
          <p:cNvSpPr txBox="1"/>
          <p:nvPr/>
        </p:nvSpPr>
        <p:spPr>
          <a:xfrm>
            <a:off x="7805248" y="9241814"/>
            <a:ext cx="2415212" cy="5078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8580" tIns="68580" rIns="68580" bIns="68580" numCol="1" spcCol="38100" rtlCol="0" anchor="t">
            <a:spAutoFit/>
          </a:bodyPr>
          <a:lstStyle/>
          <a:p>
            <a:pPr algn="r"/>
            <a:r>
              <a:rPr lang="en-US" sz="2400" b="1" dirty="0">
                <a:solidFill>
                  <a:srgbClr val="00BDD4"/>
                </a:solidFill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BRAZIL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D59356A-F68F-4876-8C89-6FCBB53DEA0A}"/>
              </a:ext>
            </a:extLst>
          </p:cNvPr>
          <p:cNvSpPr txBox="1"/>
          <p:nvPr/>
        </p:nvSpPr>
        <p:spPr>
          <a:xfrm>
            <a:off x="7464038" y="11907121"/>
            <a:ext cx="2415212" cy="5078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8580" tIns="68580" rIns="68580" bIns="68580" numCol="1" spcCol="38100" rtlCol="0" anchor="t">
            <a:spAutoFit/>
          </a:bodyPr>
          <a:lstStyle/>
          <a:p>
            <a:pPr algn="r"/>
            <a:r>
              <a:rPr lang="en-US" sz="2400" b="1" dirty="0">
                <a:solidFill>
                  <a:srgbClr val="00BDD4"/>
                </a:solidFill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ARGENTINA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98D1A4F-3CB0-924A-9538-CE472C487557}"/>
              </a:ext>
            </a:extLst>
          </p:cNvPr>
          <p:cNvSpPr/>
          <p:nvPr/>
        </p:nvSpPr>
        <p:spPr>
          <a:xfrm>
            <a:off x="19030774" y="7089180"/>
            <a:ext cx="22751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1BA9A0"/>
                </a:solidFill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JAPAN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E72892B-E786-B149-9BF8-DC2218CD70F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05" y="617789"/>
            <a:ext cx="4566721" cy="159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76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D2CA800-F3CD-FB49-AAAD-3EB5FD2FB2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1421721"/>
              </p:ext>
            </p:extLst>
          </p:nvPr>
        </p:nvGraphicFramePr>
        <p:xfrm>
          <a:off x="771744" y="761057"/>
          <a:ext cx="22498159" cy="10621644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7714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105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29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220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979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3065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“Paid As” Rank</a:t>
                      </a:r>
                    </a:p>
                    <a:p>
                      <a:pPr algn="ctr"/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Regardless of your highest achieved rank, you may start at the rank </a:t>
                      </a:r>
                    </a:p>
                    <a:p>
                      <a:pPr algn="ctr"/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at which you are currently paid, or your “paid as” rank</a:t>
                      </a:r>
                      <a:endParaRPr lang="en-US" sz="4000" b="0" dirty="0">
                        <a:solidFill>
                          <a:schemeClr val="bg1"/>
                        </a:solidFill>
                        <a:effectLst/>
                        <a:highlight>
                          <a:srgbClr val="FFFF00"/>
                        </a:highlight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000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Monthly</a:t>
                      </a:r>
                      <a:r>
                        <a:rPr lang="en-US" sz="2400" b="1" baseline="0" dirty="0">
                          <a:solidFill>
                            <a:schemeClr val="bg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Timeframe</a:t>
                      </a:r>
                      <a:r>
                        <a:rPr lang="en-US" sz="2400" b="1" baseline="0" dirty="0">
                          <a:solidFill>
                            <a:schemeClr val="bg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to 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Achieve Bonuses in 2021</a:t>
                      </a:r>
                      <a:endParaRPr lang="en-US" sz="4800" b="1" dirty="0">
                        <a:solidFill>
                          <a:schemeClr val="bg1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000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Cumulative 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New PGV </a:t>
                      </a:r>
                      <a:endParaRPr lang="en-US" sz="4800" b="1" dirty="0">
                        <a:solidFill>
                          <a:schemeClr val="bg1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000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Full Bonus for New Ranks  </a:t>
                      </a:r>
                      <a:endParaRPr lang="en-US" sz="4800" b="1" dirty="0">
                        <a:solidFill>
                          <a:schemeClr val="bg1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000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Partial Bonuses for Requalification 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000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5624">
                <a:tc>
                  <a:txBody>
                    <a:bodyPr/>
                    <a:lstStyle/>
                    <a:p>
                      <a:pPr marL="0" algn="ctr" defTabSz="1828800" rtl="0" eaLnBrk="1" latinLnBrk="0" hangingPunct="1"/>
                      <a:r>
                        <a:rPr lang="en-US" sz="24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Executive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January &amp; February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250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$75 USD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Full Bonus 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17648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Jade Executive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January &amp; February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750 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$200 USD 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Full Bonus 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648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Pearl Executive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January &amp; February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2,500 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$800 USD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Full Bonus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648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807F7F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Sapphire Executive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January &amp; February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4,500 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$1,500 USD 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Full Bonus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76481">
                <a:tc>
                  <a:txBody>
                    <a:bodyPr/>
                    <a:lstStyle/>
                    <a:p>
                      <a:pPr algn="ctr"/>
                      <a:r>
                        <a:rPr lang="en-US" sz="2400" b="1" baseline="0" dirty="0">
                          <a:solidFill>
                            <a:srgbClr val="807F7F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Sapphire 25 Executive </a:t>
                      </a:r>
                      <a:endParaRPr lang="en-US" sz="2400" b="1" dirty="0">
                        <a:solidFill>
                          <a:srgbClr val="807F7F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January &amp; February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10,000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$3,000 USD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Full Bonus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7648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807F7F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Sapphire 50 Executive 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January &amp; February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15,000 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$4,000 USD 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$2,000 USD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7648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807F7F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Sapphire</a:t>
                      </a:r>
                      <a:r>
                        <a:rPr lang="en-US" sz="2400" b="1" baseline="0" dirty="0">
                          <a:solidFill>
                            <a:srgbClr val="807F7F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Elite Executive</a:t>
                      </a:r>
                      <a:endParaRPr lang="en-US" sz="2400" b="1" dirty="0">
                        <a:solidFill>
                          <a:srgbClr val="807F7F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January &amp; February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25,000 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$6,000 USD 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$3,000 USD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7648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807F7F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Ruby Director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January &amp; February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75,000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$10,000 USD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$5,000 USD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1050994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2EA859C6-5823-448C-8FF3-CC317B5612D2}"/>
              </a:ext>
            </a:extLst>
          </p:cNvPr>
          <p:cNvSpPr/>
          <p:nvPr/>
        </p:nvSpPr>
        <p:spPr>
          <a:xfrm>
            <a:off x="2418616" y="11703980"/>
            <a:ext cx="1613370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Promotion requirements and payout: Distributors can earn the highest bonus during the promotion qualification period by advancing in rank and acquiring new Personal Group Volume. See rules for more information.</a:t>
            </a:r>
          </a:p>
          <a:p>
            <a:pPr defTabSz="914400">
              <a:defRPr/>
            </a:pP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defTabSz="914400">
              <a:defRPr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*50% bonus: If you have participated in any previous Jeunesse promotion within the last two years and have earned $6,000 USD or more (as a new Sapphire Executive or above), as a requalification you can receive 50% of the qualifying bonus for Sapphire 50 Executive or above. 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08630A93-B250-E54A-A348-563EB28A724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5080" y="12546800"/>
            <a:ext cx="1155380" cy="8210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02DD1A-09CC-5042-8434-B001AC85BC2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0623" y="11283955"/>
            <a:ext cx="7235906" cy="252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707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D7DE2159-E670-5A4E-ACCA-A13E79F033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053" y="-18148"/>
            <a:ext cx="24463163" cy="2805679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E5DC032-70C0-424C-A3C6-A15A72779138}"/>
              </a:ext>
            </a:extLst>
          </p:cNvPr>
          <p:cNvCxnSpPr>
            <a:cxnSpLocks/>
          </p:cNvCxnSpPr>
          <p:nvPr/>
        </p:nvCxnSpPr>
        <p:spPr bwMode="auto">
          <a:xfrm flipV="1">
            <a:off x="650080" y="5326227"/>
            <a:ext cx="23019110" cy="6090624"/>
          </a:xfrm>
          <a:prstGeom prst="straightConnector1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63500" cap="flat" cmpd="sng" algn="ctr">
            <a:solidFill>
              <a:srgbClr val="19B0D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83A124B-05DE-374A-9B94-EB1628B7E934}"/>
              </a:ext>
            </a:extLst>
          </p:cNvPr>
          <p:cNvSpPr txBox="1"/>
          <p:nvPr/>
        </p:nvSpPr>
        <p:spPr>
          <a:xfrm>
            <a:off x="-588592" y="8683950"/>
            <a:ext cx="65060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ACHIEVE</a:t>
            </a:r>
            <a:r>
              <a:rPr lang="en-US" sz="25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 </a:t>
            </a:r>
            <a:r>
              <a:rPr lang="en-US" sz="25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EXECUTIVE</a:t>
            </a:r>
          </a:p>
          <a:p>
            <a:pPr algn="ctr"/>
            <a:r>
              <a:rPr lang="en-US" sz="25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ACCUMULATE</a:t>
            </a:r>
            <a:r>
              <a:rPr lang="en-US" sz="25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 </a:t>
            </a:r>
            <a:r>
              <a:rPr lang="en-US" sz="25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250 PGV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4C5974-D063-F645-8108-F4DDFA573702}"/>
              </a:ext>
            </a:extLst>
          </p:cNvPr>
          <p:cNvSpPr txBox="1"/>
          <p:nvPr/>
        </p:nvSpPr>
        <p:spPr>
          <a:xfrm>
            <a:off x="-79865" y="11957407"/>
            <a:ext cx="5488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$75 USD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8C8AC3-B9A0-654F-9DD2-4AD9BFBEF841}"/>
              </a:ext>
            </a:extLst>
          </p:cNvPr>
          <p:cNvSpPr txBox="1"/>
          <p:nvPr/>
        </p:nvSpPr>
        <p:spPr>
          <a:xfrm>
            <a:off x="7589466" y="11434489"/>
            <a:ext cx="2625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UNLOCK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AE8084A-0C2A-F342-9B34-DF926BA72D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9985" y="11401882"/>
            <a:ext cx="768704" cy="74255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091A2B6-22A4-A141-9AFF-5BC5D71DD151}"/>
              </a:ext>
            </a:extLst>
          </p:cNvPr>
          <p:cNvSpPr txBox="1"/>
          <p:nvPr/>
        </p:nvSpPr>
        <p:spPr>
          <a:xfrm>
            <a:off x="5400475" y="10013670"/>
            <a:ext cx="59271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B050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$200 USD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4BDED1-F8FB-C642-A080-804809A57B5D}"/>
              </a:ext>
            </a:extLst>
          </p:cNvPr>
          <p:cNvSpPr txBox="1"/>
          <p:nvPr/>
        </p:nvSpPr>
        <p:spPr>
          <a:xfrm>
            <a:off x="6047998" y="12235813"/>
            <a:ext cx="46321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FIRST MATCHING BONUS LEVEL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DB89007-C402-E442-955F-C9544E0DB815}"/>
              </a:ext>
            </a:extLst>
          </p:cNvPr>
          <p:cNvCxnSpPr/>
          <p:nvPr/>
        </p:nvCxnSpPr>
        <p:spPr>
          <a:xfrm>
            <a:off x="7012751" y="11187551"/>
            <a:ext cx="2574262" cy="0"/>
          </a:xfrm>
          <a:prstGeom prst="line">
            <a:avLst/>
          </a:prstGeom>
          <a:ln w="952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E3632C5-116C-4A41-8DB6-40EF7776920F}"/>
              </a:ext>
            </a:extLst>
          </p:cNvPr>
          <p:cNvSpPr txBox="1"/>
          <p:nvPr/>
        </p:nvSpPr>
        <p:spPr>
          <a:xfrm>
            <a:off x="19929091" y="8667566"/>
            <a:ext cx="2625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3278BE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UNLOCK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20630A8-A9E6-0E43-86D0-A8322647B5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93261" y="8667566"/>
            <a:ext cx="768704" cy="74255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58DEACC-D6DC-5D40-B752-A8419762F7B2}"/>
              </a:ext>
            </a:extLst>
          </p:cNvPr>
          <p:cNvSpPr txBox="1"/>
          <p:nvPr/>
        </p:nvSpPr>
        <p:spPr>
          <a:xfrm>
            <a:off x="17425991" y="7088832"/>
            <a:ext cx="65953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3278BE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$1,500 USD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FAF563-901F-0E4D-AABA-AA37F4C832F8}"/>
              </a:ext>
            </a:extLst>
          </p:cNvPr>
          <p:cNvSpPr txBox="1"/>
          <p:nvPr/>
        </p:nvSpPr>
        <p:spPr>
          <a:xfrm>
            <a:off x="18600225" y="9492422"/>
            <a:ext cx="42469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THIRD MATCHING BONUS LEVEL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6D18392-3D47-2E44-BE79-00C97A32E765}"/>
              </a:ext>
            </a:extLst>
          </p:cNvPr>
          <p:cNvCxnSpPr/>
          <p:nvPr/>
        </p:nvCxnSpPr>
        <p:spPr>
          <a:xfrm>
            <a:off x="19324092" y="8423913"/>
            <a:ext cx="2574262" cy="0"/>
          </a:xfrm>
          <a:prstGeom prst="line">
            <a:avLst/>
          </a:prstGeom>
          <a:ln w="952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CE2C1E3-9765-EA4D-BC5A-9BC9D6F8D03B}"/>
              </a:ext>
            </a:extLst>
          </p:cNvPr>
          <p:cNvSpPr txBox="1"/>
          <p:nvPr/>
        </p:nvSpPr>
        <p:spPr>
          <a:xfrm>
            <a:off x="4887311" y="1011143"/>
            <a:ext cx="19499864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EARN ONE BONUS FROM EXECUTIVE TO RUBY DIRECTOR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9E6BE81-AA0B-4E43-8FAA-D217684E8202}"/>
              </a:ext>
            </a:extLst>
          </p:cNvPr>
          <p:cNvSpPr txBox="1"/>
          <p:nvPr/>
        </p:nvSpPr>
        <p:spPr>
          <a:xfrm>
            <a:off x="5508418" y="6858000"/>
            <a:ext cx="552000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rgbClr val="00B050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A</a:t>
            </a:r>
            <a:r>
              <a:rPr lang="en-US" sz="2500" dirty="0">
                <a:solidFill>
                  <a:srgbClr val="00B250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CHIE</a:t>
            </a:r>
            <a:r>
              <a:rPr lang="en-US" sz="2500" dirty="0">
                <a:solidFill>
                  <a:srgbClr val="00B050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VE</a:t>
            </a:r>
            <a:r>
              <a:rPr lang="en-US" sz="25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 </a:t>
            </a:r>
            <a:r>
              <a:rPr lang="en-US" sz="25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JADE EXECUTIVE</a:t>
            </a:r>
          </a:p>
          <a:p>
            <a:pPr algn="ctr"/>
            <a:r>
              <a:rPr lang="en-US" sz="2500" dirty="0">
                <a:solidFill>
                  <a:srgbClr val="00B050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ACCUMULATE</a:t>
            </a:r>
            <a:r>
              <a:rPr lang="en-US" sz="25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 </a:t>
            </a:r>
            <a:r>
              <a:rPr lang="en-US" sz="25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750 PGV</a:t>
            </a:r>
          </a:p>
          <a:p>
            <a:pPr algn="ctr"/>
            <a:r>
              <a:rPr lang="en-US" sz="25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       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B4B352D-C7A1-2B4B-A9DD-5961482334EB}"/>
              </a:ext>
            </a:extLst>
          </p:cNvPr>
          <p:cNvSpPr txBox="1"/>
          <p:nvPr/>
        </p:nvSpPr>
        <p:spPr>
          <a:xfrm>
            <a:off x="17462147" y="3742912"/>
            <a:ext cx="62981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rgbClr val="3278BE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ACHIEVE </a:t>
            </a:r>
            <a:r>
              <a:rPr lang="en-US" sz="25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SAPPHIRE EXECUTIVE</a:t>
            </a:r>
          </a:p>
          <a:p>
            <a:pPr algn="ctr"/>
            <a:r>
              <a:rPr lang="en-US" sz="2500" dirty="0">
                <a:solidFill>
                  <a:srgbClr val="3278BE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ACCUMULATE </a:t>
            </a:r>
            <a:r>
              <a:rPr lang="en-US" sz="25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4,500 PGV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64E588A-CACF-EB4F-B07D-BAB6CA8294E3}"/>
              </a:ext>
            </a:extLst>
          </p:cNvPr>
          <p:cNvSpPr txBox="1"/>
          <p:nvPr/>
        </p:nvSpPr>
        <p:spPr>
          <a:xfrm>
            <a:off x="11304209" y="5401005"/>
            <a:ext cx="587456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ACHIEVE </a:t>
            </a:r>
            <a:r>
              <a:rPr lang="en-US" sz="25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PEARL EXECUTIVE</a:t>
            </a:r>
          </a:p>
          <a:p>
            <a:pPr algn="ctr"/>
            <a:r>
              <a:rPr lang="en-US" sz="25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ACCUMULATE</a:t>
            </a:r>
            <a:r>
              <a:rPr lang="en-US" sz="25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 </a:t>
            </a:r>
            <a:r>
              <a:rPr lang="en-US" sz="25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2,500 PGV</a:t>
            </a:r>
          </a:p>
          <a:p>
            <a:pPr algn="ctr"/>
            <a:r>
              <a:rPr lang="en-US" sz="25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        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6756A14-B882-5848-ADA9-447F10AF137D}"/>
              </a:ext>
            </a:extLst>
          </p:cNvPr>
          <p:cNvSpPr txBox="1"/>
          <p:nvPr/>
        </p:nvSpPr>
        <p:spPr>
          <a:xfrm>
            <a:off x="11216590" y="8738044"/>
            <a:ext cx="61423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$800 USD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ABC8AF0-D747-2B4E-A4CC-AB35D1E551CD}"/>
              </a:ext>
            </a:extLst>
          </p:cNvPr>
          <p:cNvCxnSpPr/>
          <p:nvPr/>
        </p:nvCxnSpPr>
        <p:spPr>
          <a:xfrm>
            <a:off x="13015904" y="9896844"/>
            <a:ext cx="2574262" cy="0"/>
          </a:xfrm>
          <a:prstGeom prst="line">
            <a:avLst/>
          </a:prstGeom>
          <a:ln w="952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BBEC037-B646-0142-9A00-E76209366444}"/>
              </a:ext>
            </a:extLst>
          </p:cNvPr>
          <p:cNvSpPr txBox="1"/>
          <p:nvPr/>
        </p:nvSpPr>
        <p:spPr>
          <a:xfrm>
            <a:off x="13649842" y="10138071"/>
            <a:ext cx="2625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UNLOCK 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4BE9D60-9BF5-9F44-8D06-AD648B8BC6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34497" y="10119327"/>
            <a:ext cx="768704" cy="7425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5376DDB8-BA75-674F-9EFC-0774950927FD}"/>
              </a:ext>
            </a:extLst>
          </p:cNvPr>
          <p:cNvSpPr txBox="1"/>
          <p:nvPr/>
        </p:nvSpPr>
        <p:spPr>
          <a:xfrm>
            <a:off x="11971733" y="10976690"/>
            <a:ext cx="46321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SECOND MATCHING</a:t>
            </a:r>
          </a:p>
          <a:p>
            <a:pPr algn="ctr"/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BONUS LEVEL</a:t>
            </a:r>
          </a:p>
        </p:txBody>
      </p:sp>
      <p:pic>
        <p:nvPicPr>
          <p:cNvPr id="11" name="Picture 1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77DA0C21-D675-4BE2-99A6-15AB136BF17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0011" y="9788430"/>
            <a:ext cx="1828800" cy="18288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67361D3-AB76-9E40-A3B7-7B6C68BE35BC}"/>
              </a:ext>
            </a:extLst>
          </p:cNvPr>
          <p:cNvGrpSpPr/>
          <p:nvPr/>
        </p:nvGrpSpPr>
        <p:grpSpPr>
          <a:xfrm>
            <a:off x="7347791" y="7944752"/>
            <a:ext cx="2207331" cy="1960099"/>
            <a:chOff x="7150912" y="7976821"/>
            <a:chExt cx="2207331" cy="1960099"/>
          </a:xfrm>
        </p:grpSpPr>
        <p:pic>
          <p:nvPicPr>
            <p:cNvPr id="7" name="Picture 6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6A8F166F-D9A5-4A7E-A72D-D46D162C7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50912" y="8108120"/>
              <a:ext cx="1828800" cy="1828800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24E2679E-687B-7143-873E-A7A8CBBA72AF}"/>
                </a:ext>
              </a:extLst>
            </p:cNvPr>
            <p:cNvSpPr/>
            <p:nvPr/>
          </p:nvSpPr>
          <p:spPr>
            <a:xfrm>
              <a:off x="8500286" y="7976821"/>
              <a:ext cx="842801" cy="8428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76BADF50-4FB9-5147-852C-A78FA75D7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500286" y="8014163"/>
              <a:ext cx="857957" cy="857957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6EB2EE6-E694-FF49-897A-C24D19D9DA51}"/>
              </a:ext>
            </a:extLst>
          </p:cNvPr>
          <p:cNvGrpSpPr/>
          <p:nvPr/>
        </p:nvGrpSpPr>
        <p:grpSpPr>
          <a:xfrm>
            <a:off x="13327089" y="6453200"/>
            <a:ext cx="2205962" cy="2005213"/>
            <a:chOff x="13463999" y="6189686"/>
            <a:chExt cx="2205962" cy="2005213"/>
          </a:xfrm>
        </p:grpSpPr>
        <p:pic>
          <p:nvPicPr>
            <p:cNvPr id="5" name="Picture 4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F2112F6F-7342-4C33-941C-71A697065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63999" y="6366099"/>
              <a:ext cx="1828800" cy="1828800"/>
            </a:xfrm>
            <a:prstGeom prst="rect">
              <a:avLst/>
            </a:prstGeom>
          </p:spPr>
        </p:pic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693FDEB-ADCD-F641-BEE3-D8C0396C49D8}"/>
                </a:ext>
              </a:extLst>
            </p:cNvPr>
            <p:cNvSpPr/>
            <p:nvPr/>
          </p:nvSpPr>
          <p:spPr>
            <a:xfrm>
              <a:off x="14769835" y="6236977"/>
              <a:ext cx="842801" cy="8428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22471971-13E0-1240-B793-6CB31CA36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4732577" y="6189686"/>
              <a:ext cx="937384" cy="937384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30689A3-6D63-9849-8CFE-08E34CA988C1}"/>
              </a:ext>
            </a:extLst>
          </p:cNvPr>
          <p:cNvSpPr txBox="1"/>
          <p:nvPr/>
        </p:nvSpPr>
        <p:spPr>
          <a:xfrm>
            <a:off x="15612531" y="787660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E10C20D-2E3C-1046-903E-F465F183EFD8}"/>
              </a:ext>
            </a:extLst>
          </p:cNvPr>
          <p:cNvGrpSpPr/>
          <p:nvPr/>
        </p:nvGrpSpPr>
        <p:grpSpPr>
          <a:xfrm>
            <a:off x="19750780" y="4833418"/>
            <a:ext cx="2243058" cy="1959890"/>
            <a:chOff x="20472371" y="4809813"/>
            <a:chExt cx="2243058" cy="1959890"/>
          </a:xfrm>
        </p:grpSpPr>
        <p:pic>
          <p:nvPicPr>
            <p:cNvPr id="3" name="Picture 2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7C3F321B-B9C9-4437-BE69-960ACC0D3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72371" y="4940903"/>
              <a:ext cx="1828800" cy="1828800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6CDDB5B-3A2B-3A45-910A-0BB9999D565E}"/>
                </a:ext>
              </a:extLst>
            </p:cNvPr>
            <p:cNvSpPr/>
            <p:nvPr/>
          </p:nvSpPr>
          <p:spPr>
            <a:xfrm>
              <a:off x="21835795" y="4826258"/>
              <a:ext cx="842801" cy="8428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0D63196C-8FEB-9045-83B6-3DC7CFDCF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21798960" y="4809813"/>
              <a:ext cx="916469" cy="916469"/>
            </a:xfrm>
            <a:prstGeom prst="rect">
              <a:avLst/>
            </a:prstGeom>
          </p:spPr>
        </p:pic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042292D5-75B5-ED4B-82AD-F279FAF6A1AB}"/>
              </a:ext>
            </a:extLst>
          </p:cNvPr>
          <p:cNvSpPr/>
          <p:nvPr/>
        </p:nvSpPr>
        <p:spPr>
          <a:xfrm>
            <a:off x="2051545" y="7239093"/>
            <a:ext cx="1251284" cy="1251284"/>
          </a:xfrm>
          <a:prstGeom prst="ellipse">
            <a:avLst/>
          </a:prstGeom>
          <a:solidFill>
            <a:srgbClr val="7711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4585B5E-FD4C-AF43-835F-FB0CFAF00267}"/>
              </a:ext>
            </a:extLst>
          </p:cNvPr>
          <p:cNvSpPr/>
          <p:nvPr/>
        </p:nvSpPr>
        <p:spPr>
          <a:xfrm>
            <a:off x="7642780" y="5438224"/>
            <a:ext cx="1251284" cy="1251284"/>
          </a:xfrm>
          <a:prstGeom prst="ellipse">
            <a:avLst/>
          </a:prstGeom>
          <a:solidFill>
            <a:srgbClr val="7711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DB5BACE-C745-B741-8523-13E295BEAF09}"/>
              </a:ext>
            </a:extLst>
          </p:cNvPr>
          <p:cNvSpPr/>
          <p:nvPr/>
        </p:nvSpPr>
        <p:spPr>
          <a:xfrm>
            <a:off x="13615847" y="4018988"/>
            <a:ext cx="1251284" cy="1251284"/>
          </a:xfrm>
          <a:prstGeom prst="ellipse">
            <a:avLst/>
          </a:prstGeom>
          <a:solidFill>
            <a:srgbClr val="7711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18EAAC3A-97B9-2F41-9804-1D11AFD834F1}"/>
              </a:ext>
            </a:extLst>
          </p:cNvPr>
          <p:cNvSpPr/>
          <p:nvPr/>
        </p:nvSpPr>
        <p:spPr>
          <a:xfrm>
            <a:off x="19985581" y="2358474"/>
            <a:ext cx="1251284" cy="1251284"/>
          </a:xfrm>
          <a:prstGeom prst="ellipse">
            <a:avLst/>
          </a:prstGeom>
          <a:solidFill>
            <a:srgbClr val="7711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4</a:t>
            </a:r>
          </a:p>
        </p:txBody>
      </p:sp>
      <p:pic>
        <p:nvPicPr>
          <p:cNvPr id="56" name="Graphic 55">
            <a:extLst>
              <a:ext uri="{FF2B5EF4-FFF2-40B4-BE49-F238E27FC236}">
                <a16:creationId xmlns:a16="http://schemas.microsoft.com/office/drawing/2014/main" id="{8CF94329-45A5-9048-BF04-ADC067890D24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2662851" y="12546800"/>
            <a:ext cx="1155380" cy="82103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EDB30F9-C13D-9446-9CA3-FB8958BF6EE3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05" y="617789"/>
            <a:ext cx="4566721" cy="159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12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/>
      <p:bldP spid="19" grpId="0"/>
      <p:bldP spid="21" grpId="0"/>
      <p:bldP spid="23" grpId="0"/>
      <p:bldP spid="24" grpId="0"/>
      <p:bldP spid="27" grpId="0"/>
      <p:bldP spid="28" grpId="0"/>
      <p:bldP spid="34" grpId="0"/>
      <p:bldP spid="35" grpId="0"/>
      <p:bldP spid="38" grpId="0"/>
      <p:bldP spid="40" grpId="0"/>
      <p:bldP spid="30" grpId="0" animBg="1"/>
      <p:bldP spid="49" grpId="0" animBg="1"/>
      <p:bldP spid="50" grpId="0" animBg="1"/>
      <p:bldP spid="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B9CA6A59-CCD4-3C44-8F9F-6E69BBF39D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053" y="-18148"/>
            <a:ext cx="24463163" cy="2805679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9617398F-2B21-4E08-B5C5-EF22F257322B}"/>
              </a:ext>
            </a:extLst>
          </p:cNvPr>
          <p:cNvSpPr txBox="1"/>
          <p:nvPr/>
        </p:nvSpPr>
        <p:spPr>
          <a:xfrm>
            <a:off x="4887311" y="1011143"/>
            <a:ext cx="19499864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EARN ONE BONUS FROM EXECUTIVE TO RUBY DIRECTOR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4DF5B3C-E78D-2247-A6A5-656016B67852}"/>
              </a:ext>
            </a:extLst>
          </p:cNvPr>
          <p:cNvCxnSpPr>
            <a:cxnSpLocks/>
          </p:cNvCxnSpPr>
          <p:nvPr/>
        </p:nvCxnSpPr>
        <p:spPr bwMode="auto">
          <a:xfrm flipV="1">
            <a:off x="818147" y="5191188"/>
            <a:ext cx="22918947" cy="5018407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63500" cap="flat" cmpd="sng" algn="ctr">
            <a:solidFill>
              <a:srgbClr val="19B0D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C687602A-A996-BC47-8C60-75A063ED649E}"/>
              </a:ext>
            </a:extLst>
          </p:cNvPr>
          <p:cNvSpPr txBox="1"/>
          <p:nvPr/>
        </p:nvSpPr>
        <p:spPr>
          <a:xfrm>
            <a:off x="8888099" y="10674847"/>
            <a:ext cx="2625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2C449C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UNLOCK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B2DD636-2BB6-E048-AD8E-3FEF51490915}"/>
              </a:ext>
            </a:extLst>
          </p:cNvPr>
          <p:cNvSpPr txBox="1"/>
          <p:nvPr/>
        </p:nvSpPr>
        <p:spPr>
          <a:xfrm>
            <a:off x="7246561" y="11582998"/>
            <a:ext cx="46321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THIRD MATCHING BONUS LEVEL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82A160C-C57E-E140-921C-E3113426175B}"/>
              </a:ext>
            </a:extLst>
          </p:cNvPr>
          <p:cNvCxnSpPr>
            <a:cxnSpLocks/>
          </p:cNvCxnSpPr>
          <p:nvPr/>
        </p:nvCxnSpPr>
        <p:spPr>
          <a:xfrm flipV="1">
            <a:off x="7476883" y="10475175"/>
            <a:ext cx="4109790" cy="59031"/>
          </a:xfrm>
          <a:prstGeom prst="line">
            <a:avLst/>
          </a:prstGeom>
          <a:ln w="952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5CB48E2E-C247-F64A-B87C-BF3D81921E2C}"/>
              </a:ext>
            </a:extLst>
          </p:cNvPr>
          <p:cNvSpPr txBox="1"/>
          <p:nvPr/>
        </p:nvSpPr>
        <p:spPr>
          <a:xfrm>
            <a:off x="15186871" y="9302930"/>
            <a:ext cx="2625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2C449C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UNLOCK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56F108D-4A09-074C-B768-916985E5D0D5}"/>
              </a:ext>
            </a:extLst>
          </p:cNvPr>
          <p:cNvSpPr txBox="1"/>
          <p:nvPr/>
        </p:nvSpPr>
        <p:spPr>
          <a:xfrm>
            <a:off x="12715746" y="7960200"/>
            <a:ext cx="6164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2C449C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$6,000 USD*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E27A9D5-0449-9B4A-A03E-9469495A0042}"/>
              </a:ext>
            </a:extLst>
          </p:cNvPr>
          <p:cNvSpPr txBox="1"/>
          <p:nvPr/>
        </p:nvSpPr>
        <p:spPr>
          <a:xfrm>
            <a:off x="13674643" y="10175632"/>
            <a:ext cx="42469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THIRD MATCHING BONUS LEVEL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CF4FC92-336A-464D-ADE1-BCA41F472DCD}"/>
              </a:ext>
            </a:extLst>
          </p:cNvPr>
          <p:cNvCxnSpPr>
            <a:cxnSpLocks/>
          </p:cNvCxnSpPr>
          <p:nvPr/>
        </p:nvCxnSpPr>
        <p:spPr>
          <a:xfrm>
            <a:off x="13674643" y="9076346"/>
            <a:ext cx="4246926" cy="0"/>
          </a:xfrm>
          <a:prstGeom prst="line">
            <a:avLst/>
          </a:prstGeom>
          <a:ln w="952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671B8C41-AF33-DD4B-AE3B-0EECCAF6C8A7}"/>
              </a:ext>
            </a:extLst>
          </p:cNvPr>
          <p:cNvSpPr txBox="1"/>
          <p:nvPr/>
        </p:nvSpPr>
        <p:spPr>
          <a:xfrm>
            <a:off x="-446087" y="6869314"/>
            <a:ext cx="737760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rgbClr val="2C449C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ACHIEVE</a:t>
            </a:r>
            <a:r>
              <a:rPr lang="en-US" sz="25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 SAPPHIRE 25 EXECUTIVE</a:t>
            </a:r>
          </a:p>
          <a:p>
            <a:pPr algn="ctr"/>
            <a:r>
              <a:rPr lang="en-US" sz="2500" dirty="0">
                <a:solidFill>
                  <a:srgbClr val="2C449C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EARN</a:t>
            </a:r>
            <a:r>
              <a:rPr lang="en-US" sz="2500" dirty="0">
                <a:solidFill>
                  <a:srgbClr val="92D050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 </a:t>
            </a:r>
            <a:r>
              <a:rPr lang="en-US" sz="25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25 CYCLES</a:t>
            </a:r>
            <a:endParaRPr lang="en-US" sz="2500" b="1" dirty="0">
              <a:latin typeface="Century Gothic" panose="020B0502020202020204" pitchFamily="34" charset="0"/>
              <a:ea typeface="Arial Rounded MT Bold" charset="0"/>
              <a:cs typeface="Arial Rounded MT Bold" charset="0"/>
            </a:endParaRPr>
          </a:p>
          <a:p>
            <a:pPr algn="ctr"/>
            <a:r>
              <a:rPr lang="en-US" sz="2500" dirty="0">
                <a:solidFill>
                  <a:srgbClr val="2C449C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ACCUMULATE</a:t>
            </a:r>
            <a:r>
              <a:rPr lang="en-US" sz="25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 </a:t>
            </a:r>
            <a:r>
              <a:rPr lang="en-US" sz="25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10,000 PGV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DED5E94-E2CD-1B4A-BAAA-70E0B73C0E54}"/>
              </a:ext>
            </a:extLst>
          </p:cNvPr>
          <p:cNvSpPr txBox="1"/>
          <p:nvPr/>
        </p:nvSpPr>
        <p:spPr>
          <a:xfrm>
            <a:off x="-218853" y="10320993"/>
            <a:ext cx="64028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2C449C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$3,000 USD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0416F4B-5719-9E4F-A344-D6296D8538E7}"/>
              </a:ext>
            </a:extLst>
          </p:cNvPr>
          <p:cNvCxnSpPr>
            <a:cxnSpLocks/>
          </p:cNvCxnSpPr>
          <p:nvPr/>
        </p:nvCxnSpPr>
        <p:spPr>
          <a:xfrm>
            <a:off x="876782" y="11373834"/>
            <a:ext cx="4146331" cy="0"/>
          </a:xfrm>
          <a:prstGeom prst="line">
            <a:avLst/>
          </a:prstGeom>
          <a:ln w="952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A4687424-735B-5D46-AFEB-570B9C1B35EC}"/>
              </a:ext>
            </a:extLst>
          </p:cNvPr>
          <p:cNvSpPr txBox="1"/>
          <p:nvPr/>
        </p:nvSpPr>
        <p:spPr>
          <a:xfrm>
            <a:off x="2270213" y="11546335"/>
            <a:ext cx="2625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2C449C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UNLOCK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FD5F5A4-BA62-984D-9369-DDBE524B95A4}"/>
              </a:ext>
            </a:extLst>
          </p:cNvPr>
          <p:cNvSpPr txBox="1"/>
          <p:nvPr/>
        </p:nvSpPr>
        <p:spPr>
          <a:xfrm>
            <a:off x="285589" y="12318431"/>
            <a:ext cx="53939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THIRD MATCHING </a:t>
            </a:r>
          </a:p>
          <a:p>
            <a:pPr algn="ctr"/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BONUS LEVEL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118F9DE-99C4-7941-A011-076A546C79A3}"/>
              </a:ext>
            </a:extLst>
          </p:cNvPr>
          <p:cNvSpPr txBox="1"/>
          <p:nvPr/>
        </p:nvSpPr>
        <p:spPr>
          <a:xfrm>
            <a:off x="6411629" y="9331355"/>
            <a:ext cx="6301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2C449C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$4,000 USD*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84686D8-2846-7643-9C64-6655F0C684F0}"/>
              </a:ext>
            </a:extLst>
          </p:cNvPr>
          <p:cNvSpPr txBox="1"/>
          <p:nvPr/>
        </p:nvSpPr>
        <p:spPr>
          <a:xfrm>
            <a:off x="6140817" y="5277782"/>
            <a:ext cx="684359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rgbClr val="2C449C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ACHIEVE</a:t>
            </a:r>
            <a:r>
              <a:rPr lang="en-US" sz="25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 </a:t>
            </a:r>
            <a:r>
              <a:rPr lang="en-US" sz="25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SAPPHIRE 50 EXECUTIVE</a:t>
            </a:r>
          </a:p>
          <a:p>
            <a:pPr algn="ctr"/>
            <a:r>
              <a:rPr lang="en-US" sz="2500" dirty="0">
                <a:solidFill>
                  <a:srgbClr val="2C449C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EARN</a:t>
            </a:r>
            <a:r>
              <a:rPr lang="en-US" sz="2500" dirty="0">
                <a:solidFill>
                  <a:srgbClr val="92D050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 </a:t>
            </a:r>
            <a:r>
              <a:rPr lang="en-US" sz="25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50 CYCLES</a:t>
            </a:r>
            <a:endParaRPr lang="en-US" sz="2500" b="1" dirty="0">
              <a:latin typeface="Century Gothic" panose="020B0502020202020204" pitchFamily="34" charset="0"/>
              <a:ea typeface="Arial Rounded MT Bold" charset="0"/>
              <a:cs typeface="Arial Rounded MT Bold" charset="0"/>
            </a:endParaRPr>
          </a:p>
          <a:p>
            <a:pPr algn="ctr"/>
            <a:r>
              <a:rPr lang="en-US" sz="2500" dirty="0">
                <a:solidFill>
                  <a:srgbClr val="2C449C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ACCUMULATE </a:t>
            </a:r>
            <a:r>
              <a:rPr lang="en-US" sz="25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15,000 PGV            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136169F-A165-6044-BEB7-A1FA8E92213A}"/>
              </a:ext>
            </a:extLst>
          </p:cNvPr>
          <p:cNvSpPr txBox="1"/>
          <p:nvPr/>
        </p:nvSpPr>
        <p:spPr>
          <a:xfrm>
            <a:off x="11979852" y="4270623"/>
            <a:ext cx="763650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rgbClr val="2C449C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ACHIEVE</a:t>
            </a:r>
            <a:r>
              <a:rPr lang="en-US" sz="2500" dirty="0">
                <a:solidFill>
                  <a:srgbClr val="3278BE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 </a:t>
            </a:r>
            <a:r>
              <a:rPr lang="en-US" sz="25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SAPPHIRE ELITE EXECUTIVE</a:t>
            </a:r>
          </a:p>
          <a:p>
            <a:pPr algn="ctr"/>
            <a:r>
              <a:rPr lang="en-US" sz="2500" dirty="0">
                <a:solidFill>
                  <a:srgbClr val="2C449C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EARN</a:t>
            </a:r>
            <a:r>
              <a:rPr lang="en-US" sz="2500" dirty="0">
                <a:solidFill>
                  <a:srgbClr val="3278BE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 </a:t>
            </a:r>
            <a:r>
              <a:rPr lang="en-US" sz="25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100 CYCLES</a:t>
            </a:r>
          </a:p>
          <a:p>
            <a:pPr algn="ctr"/>
            <a:r>
              <a:rPr lang="en-US" sz="2500" dirty="0">
                <a:solidFill>
                  <a:srgbClr val="2C449C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ACCUMULATE</a:t>
            </a:r>
            <a:r>
              <a:rPr lang="en-US" sz="2500" dirty="0">
                <a:solidFill>
                  <a:srgbClr val="3278BE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 </a:t>
            </a:r>
            <a:r>
              <a:rPr lang="en-US" sz="25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25,000 PGV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78EE4D5-A9BD-B44B-9084-622446869F4B}"/>
              </a:ext>
            </a:extLst>
          </p:cNvPr>
          <p:cNvSpPr/>
          <p:nvPr/>
        </p:nvSpPr>
        <p:spPr>
          <a:xfrm>
            <a:off x="-24539" y="12983689"/>
            <a:ext cx="244117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*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50% bonus: If you have participated in any previous Jeunesse promotion within the past two years and have earned $6,000 USD or more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(as a new Sapphire Executive or above), as a requalification you can receive 50% of the qualifying bonus for Sapphire 50 Executive or above. 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9048D16-5323-6A40-ADF4-166BC6836ACA}"/>
              </a:ext>
            </a:extLst>
          </p:cNvPr>
          <p:cNvSpPr/>
          <p:nvPr/>
        </p:nvSpPr>
        <p:spPr>
          <a:xfrm>
            <a:off x="2356929" y="5467800"/>
            <a:ext cx="1251284" cy="1251284"/>
          </a:xfrm>
          <a:prstGeom prst="ellipse">
            <a:avLst/>
          </a:prstGeom>
          <a:solidFill>
            <a:srgbClr val="7711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BD70CBE-2360-D64B-AF53-29D82CB11E1F}"/>
              </a:ext>
            </a:extLst>
          </p:cNvPr>
          <p:cNvSpPr/>
          <p:nvPr/>
        </p:nvSpPr>
        <p:spPr>
          <a:xfrm>
            <a:off x="8936971" y="3892142"/>
            <a:ext cx="1251284" cy="1251284"/>
          </a:xfrm>
          <a:prstGeom prst="ellipse">
            <a:avLst/>
          </a:prstGeom>
          <a:solidFill>
            <a:srgbClr val="7711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2A5AD64-07AD-E244-A6CE-422EE587ADFA}"/>
              </a:ext>
            </a:extLst>
          </p:cNvPr>
          <p:cNvSpPr/>
          <p:nvPr/>
        </p:nvSpPr>
        <p:spPr>
          <a:xfrm>
            <a:off x="15172464" y="2918856"/>
            <a:ext cx="1251284" cy="1251284"/>
          </a:xfrm>
          <a:prstGeom prst="ellipse">
            <a:avLst/>
          </a:prstGeom>
          <a:solidFill>
            <a:srgbClr val="7711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7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D65938C-45F9-7E4F-9895-D06D5F8F015B}"/>
              </a:ext>
            </a:extLst>
          </p:cNvPr>
          <p:cNvGrpSpPr/>
          <p:nvPr/>
        </p:nvGrpSpPr>
        <p:grpSpPr>
          <a:xfrm>
            <a:off x="2099614" y="8455709"/>
            <a:ext cx="2204877" cy="1852880"/>
            <a:chOff x="2348919" y="8567107"/>
            <a:chExt cx="2204877" cy="1852880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A574679C-4A74-3D44-A191-3D309AB05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48919" y="8737329"/>
              <a:ext cx="1686424" cy="1682658"/>
            </a:xfrm>
            <a:prstGeom prst="rect">
              <a:avLst/>
            </a:prstGeom>
          </p:spPr>
        </p:pic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7AE4B6F6-74B5-F94B-9943-DB18C01A5EFF}"/>
                </a:ext>
              </a:extLst>
            </p:cNvPr>
            <p:cNvSpPr/>
            <p:nvPr/>
          </p:nvSpPr>
          <p:spPr>
            <a:xfrm>
              <a:off x="3602383" y="8590484"/>
              <a:ext cx="842801" cy="8428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1" name="Graphic 18">
              <a:extLst>
                <a:ext uri="{FF2B5EF4-FFF2-40B4-BE49-F238E27FC236}">
                  <a16:creationId xmlns:a16="http://schemas.microsoft.com/office/drawing/2014/main" id="{89EAECD1-F378-2345-83FD-70B27A65C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516889" y="8567107"/>
              <a:ext cx="1036907" cy="1036907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4C1FC7C-2FFE-7A46-A15C-5DB1EA878CF5}"/>
              </a:ext>
            </a:extLst>
          </p:cNvPr>
          <p:cNvGrpSpPr/>
          <p:nvPr/>
        </p:nvGrpSpPr>
        <p:grpSpPr>
          <a:xfrm>
            <a:off x="8562446" y="6822711"/>
            <a:ext cx="2420988" cy="2087298"/>
            <a:chOff x="10895152" y="6388016"/>
            <a:chExt cx="2420988" cy="2087298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8C1C0B5E-680F-3548-B319-3DA3E0238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95152" y="6523192"/>
              <a:ext cx="1956488" cy="1952122"/>
            </a:xfrm>
            <a:prstGeom prst="rect">
              <a:avLst/>
            </a:prstGeom>
          </p:spPr>
        </p:pic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2140E170-06D4-E343-ACB3-B90206B739E0}"/>
                </a:ext>
              </a:extLst>
            </p:cNvPr>
            <p:cNvSpPr/>
            <p:nvPr/>
          </p:nvSpPr>
          <p:spPr>
            <a:xfrm>
              <a:off x="12307116" y="6453406"/>
              <a:ext cx="842801" cy="8428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3" name="Graphic 19">
              <a:extLst>
                <a:ext uri="{FF2B5EF4-FFF2-40B4-BE49-F238E27FC236}">
                  <a16:creationId xmlns:a16="http://schemas.microsoft.com/office/drawing/2014/main" id="{B9BBEA2E-E588-A043-8FF4-3FC90CD7D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172975" y="6388016"/>
              <a:ext cx="1143165" cy="1143165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3162852-12DB-8B45-B65C-F48D2049F8FA}"/>
              </a:ext>
            </a:extLst>
          </p:cNvPr>
          <p:cNvGrpSpPr/>
          <p:nvPr/>
        </p:nvGrpSpPr>
        <p:grpSpPr>
          <a:xfrm>
            <a:off x="14875833" y="5780176"/>
            <a:ext cx="2356412" cy="1987483"/>
            <a:chOff x="18347445" y="5165446"/>
            <a:chExt cx="2356412" cy="1987483"/>
          </a:xfrm>
        </p:grpSpPr>
        <p:pic>
          <p:nvPicPr>
            <p:cNvPr id="3" name="Picture 2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1C798ECC-B675-4350-8404-ABFF2AC06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47445" y="5324129"/>
              <a:ext cx="1828800" cy="1828800"/>
            </a:xfrm>
            <a:prstGeom prst="rect">
              <a:avLst/>
            </a:prstGeom>
          </p:spPr>
        </p:pic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D88ADC6E-990F-DB4A-A6CD-CE51F415D8D1}"/>
                </a:ext>
              </a:extLst>
            </p:cNvPr>
            <p:cNvSpPr/>
            <p:nvPr/>
          </p:nvSpPr>
          <p:spPr>
            <a:xfrm>
              <a:off x="19738803" y="5206698"/>
              <a:ext cx="842801" cy="8428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8" name="Graphic 20">
              <a:extLst>
                <a:ext uri="{FF2B5EF4-FFF2-40B4-BE49-F238E27FC236}">
                  <a16:creationId xmlns:a16="http://schemas.microsoft.com/office/drawing/2014/main" id="{7F9B599B-6C2C-114E-BF9A-E183FF9E7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9648632" y="5165446"/>
              <a:ext cx="1055225" cy="1055225"/>
            </a:xfrm>
            <a:prstGeom prst="rect">
              <a:avLst/>
            </a:prstGeom>
          </p:spPr>
        </p:pic>
      </p:grpSp>
      <p:pic>
        <p:nvPicPr>
          <p:cNvPr id="80" name="Graphic 79">
            <a:extLst>
              <a:ext uri="{FF2B5EF4-FFF2-40B4-BE49-F238E27FC236}">
                <a16:creationId xmlns:a16="http://schemas.microsoft.com/office/drawing/2014/main" id="{BA5B4196-9A8F-F447-BF46-D5E3FB8FDE4F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2662851" y="12546800"/>
            <a:ext cx="1155380" cy="8210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A38247E-B2C2-4A38-B14C-FE5FDF94B667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5435" y="9347993"/>
            <a:ext cx="662824" cy="662824"/>
          </a:xfrm>
          <a:prstGeom prst="rect">
            <a:avLst/>
          </a:prstGeom>
        </p:spPr>
      </p:pic>
      <p:pic>
        <p:nvPicPr>
          <p:cNvPr id="67" name="Picture 66" descr="A picture containing drawing&#10;&#10;Description automatically generated">
            <a:extLst>
              <a:ext uri="{FF2B5EF4-FFF2-40B4-BE49-F238E27FC236}">
                <a16:creationId xmlns:a16="http://schemas.microsoft.com/office/drawing/2014/main" id="{BEE0B494-D967-4F43-867C-41A8AEC1EB79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3677" y="10728672"/>
            <a:ext cx="662824" cy="662824"/>
          </a:xfrm>
          <a:prstGeom prst="rect">
            <a:avLst/>
          </a:prstGeom>
        </p:spPr>
      </p:pic>
      <p:pic>
        <p:nvPicPr>
          <p:cNvPr id="70" name="Picture 6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3724A54-C859-4D16-8C7A-4FC3B17B6F83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917" y="11568866"/>
            <a:ext cx="662824" cy="66282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749397E-D622-A24D-A262-457B5156B21F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05" y="617789"/>
            <a:ext cx="4566721" cy="1594011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08EBDCE-4AA0-C24D-B8A6-1B4EEF435DEC}"/>
              </a:ext>
            </a:extLst>
          </p:cNvPr>
          <p:cNvSpPr txBox="1"/>
          <p:nvPr/>
        </p:nvSpPr>
        <p:spPr>
          <a:xfrm>
            <a:off x="18035119" y="3431526"/>
            <a:ext cx="73776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rgbClr val="A31E21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ACHIEVE</a:t>
            </a:r>
            <a:r>
              <a:rPr lang="en-US" sz="25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 RUBY DIRECTOR</a:t>
            </a:r>
          </a:p>
          <a:p>
            <a:pPr algn="ctr"/>
            <a:r>
              <a:rPr lang="en-US" sz="2500" dirty="0">
                <a:solidFill>
                  <a:srgbClr val="A31E21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ACCUMULATE</a:t>
            </a:r>
            <a:r>
              <a:rPr lang="en-US" sz="25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 </a:t>
            </a:r>
            <a:r>
              <a:rPr lang="en-US" sz="25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75,000 PGV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A463363-E5FF-2144-A16A-BD9094D46418}"/>
              </a:ext>
            </a:extLst>
          </p:cNvPr>
          <p:cNvSpPr txBox="1"/>
          <p:nvPr/>
        </p:nvSpPr>
        <p:spPr>
          <a:xfrm>
            <a:off x="18522496" y="6883205"/>
            <a:ext cx="64028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A31E21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$10,000 USD*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498D05B-55A1-AE4D-8862-75E844CA6BA0}"/>
              </a:ext>
            </a:extLst>
          </p:cNvPr>
          <p:cNvCxnSpPr>
            <a:cxnSpLocks/>
          </p:cNvCxnSpPr>
          <p:nvPr/>
        </p:nvCxnSpPr>
        <p:spPr>
          <a:xfrm>
            <a:off x="19618131" y="7936046"/>
            <a:ext cx="4146331" cy="0"/>
          </a:xfrm>
          <a:prstGeom prst="line">
            <a:avLst/>
          </a:prstGeom>
          <a:ln w="952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26C3E792-15AE-7743-B32E-2A8B8156D9E9}"/>
              </a:ext>
            </a:extLst>
          </p:cNvPr>
          <p:cNvSpPr txBox="1"/>
          <p:nvPr/>
        </p:nvSpPr>
        <p:spPr>
          <a:xfrm>
            <a:off x="21011562" y="8108547"/>
            <a:ext cx="2625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A31E21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UNLOCK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F87B28D-32FD-614C-B722-F2EEE64EB230}"/>
              </a:ext>
            </a:extLst>
          </p:cNvPr>
          <p:cNvSpPr txBox="1"/>
          <p:nvPr/>
        </p:nvSpPr>
        <p:spPr>
          <a:xfrm>
            <a:off x="19026938" y="8880643"/>
            <a:ext cx="53939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FOURTH MATCHING </a:t>
            </a:r>
          </a:p>
          <a:p>
            <a:pPr algn="ctr"/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BONUS LEVEL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9DF709F3-4ECF-EB48-A61B-AE0BE1D025DF}"/>
              </a:ext>
            </a:extLst>
          </p:cNvPr>
          <p:cNvSpPr/>
          <p:nvPr/>
        </p:nvSpPr>
        <p:spPr>
          <a:xfrm>
            <a:off x="21098278" y="2030012"/>
            <a:ext cx="1251284" cy="1251284"/>
          </a:xfrm>
          <a:prstGeom prst="ellipse">
            <a:avLst/>
          </a:prstGeom>
          <a:solidFill>
            <a:srgbClr val="7711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8</a:t>
            </a:r>
          </a:p>
        </p:txBody>
      </p:sp>
      <p:pic>
        <p:nvPicPr>
          <p:cNvPr id="74" name="Picture 73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E50A7678-2FF4-EF45-9EF1-3E5B2AF6B675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59973" y="4815319"/>
            <a:ext cx="1956488" cy="195648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2A440622-720B-4843-927C-7610969D6859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36827" y="8123543"/>
            <a:ext cx="675345" cy="6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39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  <p:bldP spid="46" grpId="0"/>
      <p:bldP spid="48" grpId="0"/>
      <p:bldP spid="49" grpId="0"/>
      <p:bldP spid="54" grpId="0"/>
      <p:bldP spid="55" grpId="0"/>
      <p:bldP spid="57" grpId="0"/>
      <p:bldP spid="59" grpId="0"/>
      <p:bldP spid="64" grpId="0"/>
      <p:bldP spid="65" grpId="0"/>
      <p:bldP spid="66" grpId="0"/>
      <p:bldP spid="39" grpId="0" animBg="1"/>
      <p:bldP spid="40" grpId="0" animBg="1"/>
      <p:bldP spid="51" grpId="0" animBg="1"/>
      <p:bldP spid="41" grpId="0"/>
      <p:bldP spid="47" grpId="0"/>
      <p:bldP spid="58" grpId="0"/>
      <p:bldP spid="72" grpId="0"/>
      <p:bldP spid="7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C0CC576-8C62-8947-AB83-E683020D7E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341" y="-18148"/>
            <a:ext cx="24463163" cy="280567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4FAB6F9-36EA-BF4E-BEF1-6A8939BA3C8E}"/>
              </a:ext>
            </a:extLst>
          </p:cNvPr>
          <p:cNvSpPr/>
          <p:nvPr/>
        </p:nvSpPr>
        <p:spPr>
          <a:xfrm>
            <a:off x="21193431" y="-37971"/>
            <a:ext cx="3228486" cy="2821190"/>
          </a:xfrm>
          <a:prstGeom prst="rect">
            <a:avLst/>
          </a:prstGeom>
          <a:solidFill>
            <a:srgbClr val="7711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72BEBE-3F95-4762-9C3C-0F5BC1EA50D3}"/>
              </a:ext>
            </a:extLst>
          </p:cNvPr>
          <p:cNvSpPr txBox="1"/>
          <p:nvPr/>
        </p:nvSpPr>
        <p:spPr>
          <a:xfrm>
            <a:off x="4892041" y="1230507"/>
            <a:ext cx="163353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 Unicode MS" panose="020B0604020202020204" pitchFamily="34" charset="-128"/>
              </a:rPr>
              <a:t>AND ACCUMULATE 25</a:t>
            </a:r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cs typeface="Gotham Black" pitchFamily="50" charset="0"/>
              </a:rPr>
              <a:t>0 PGV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cs typeface="Gotham Black" pitchFamily="50" charset="0"/>
              </a:rPr>
              <a:t>TO EARN A $75 USD BONUS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7EAFAA-E3BB-416A-9C34-899F5824157D}"/>
              </a:ext>
            </a:extLst>
          </p:cNvPr>
          <p:cNvSpPr txBox="1"/>
          <p:nvPr/>
        </p:nvSpPr>
        <p:spPr>
          <a:xfrm>
            <a:off x="4893893" y="269248"/>
            <a:ext cx="16299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 Unicode MS" panose="020B0604020202020204" pitchFamily="34" charset="-128"/>
              </a:rPr>
              <a:t>ACHIEVE EXECUTIVE RANK</a:t>
            </a:r>
            <a:endParaRPr lang="en-US" sz="6000" dirty="0">
              <a:solidFill>
                <a:schemeClr val="bg1"/>
              </a:solidFill>
              <a:latin typeface="Century Gothic" panose="020B0502020202020204" pitchFamily="34" charset="0"/>
              <a:ea typeface="Cambria" panose="02040503050406030204" pitchFamily="18" charset="0"/>
              <a:cs typeface="Arial Unicode MS" panose="020B0604020202020204" pitchFamily="34" charset="-128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8A80DAF-67E5-8740-B1EB-3F0C26666A0F}"/>
              </a:ext>
            </a:extLst>
          </p:cNvPr>
          <p:cNvSpPr/>
          <p:nvPr/>
        </p:nvSpPr>
        <p:spPr>
          <a:xfrm>
            <a:off x="21666201" y="250349"/>
            <a:ext cx="2316914" cy="2316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8E8D45-5490-4A36-97DF-A02E9A7D9EE4}"/>
              </a:ext>
            </a:extLst>
          </p:cNvPr>
          <p:cNvSpPr txBox="1"/>
          <p:nvPr/>
        </p:nvSpPr>
        <p:spPr>
          <a:xfrm>
            <a:off x="15213402" y="4781565"/>
            <a:ext cx="7054710" cy="440120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defTabSz="1828800">
              <a:defRPr/>
            </a:pPr>
            <a:r>
              <a:rPr lang="en-US" sz="3500" b="1" kern="0" dirty="0">
                <a:solidFill>
                  <a:srgbClr val="D10007"/>
                </a:solidFill>
                <a:latin typeface="Century Gothic" charset="0"/>
                <a:ea typeface="Century Gothic" charset="0"/>
                <a:cs typeface="Century Gothic" charset="0"/>
              </a:rPr>
              <a:t>To achieve the rank of Executive, you must be active (60 PV) and qualified.</a:t>
            </a:r>
          </a:p>
          <a:p>
            <a:pPr defTabSz="1828800">
              <a:defRPr/>
            </a:pPr>
            <a:endParaRPr lang="en-US" sz="3500" b="1" kern="0" dirty="0">
              <a:solidFill>
                <a:schemeClr val="tx1">
                  <a:lumMod val="50000"/>
                  <a:lumOff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defTabSz="1828800">
              <a:defRPr/>
            </a:pPr>
            <a:r>
              <a:rPr lang="en-US" sz="35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(Two personally sponsored, active Distributors — one on your left team and one on your right team.)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CE1220-E6E2-4696-B684-708C1EF303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200" y="3372473"/>
            <a:ext cx="9115257" cy="81428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78F710-D043-4703-8A6B-3DF93EAF2BA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3806" y="7129027"/>
            <a:ext cx="757112" cy="6297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2835F1-A62D-4375-B70E-1320564B4F9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87304" y="901774"/>
            <a:ext cx="874708" cy="92210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94994330-C56A-1649-B741-2882BD806DE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662851" y="12546800"/>
            <a:ext cx="1155380" cy="8210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DFD580-BC2F-2942-89EE-7F07DC67E83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05" y="617789"/>
            <a:ext cx="4566721" cy="159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39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6D744B5-E077-9F4A-AC50-AACDE404EA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341" y="-18148"/>
            <a:ext cx="24463163" cy="280567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F2272C4-2F6A-6946-BF03-C0DB1AD2AADF}"/>
              </a:ext>
            </a:extLst>
          </p:cNvPr>
          <p:cNvSpPr/>
          <p:nvPr/>
        </p:nvSpPr>
        <p:spPr>
          <a:xfrm>
            <a:off x="21193431" y="-37971"/>
            <a:ext cx="3228486" cy="2821190"/>
          </a:xfrm>
          <a:prstGeom prst="rect">
            <a:avLst/>
          </a:prstGeom>
          <a:solidFill>
            <a:srgbClr val="7711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FE1B27E-8183-774A-B6DA-368B8CE867B3}"/>
              </a:ext>
            </a:extLst>
          </p:cNvPr>
          <p:cNvSpPr/>
          <p:nvPr/>
        </p:nvSpPr>
        <p:spPr>
          <a:xfrm>
            <a:off x="21666201" y="250349"/>
            <a:ext cx="2316914" cy="2316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FF38A2-E14A-460A-BA72-1F09F1F9E22B}"/>
              </a:ext>
            </a:extLst>
          </p:cNvPr>
          <p:cNvSpPr txBox="1"/>
          <p:nvPr/>
        </p:nvSpPr>
        <p:spPr>
          <a:xfrm>
            <a:off x="15193535" y="4781565"/>
            <a:ext cx="7944774" cy="547842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defTabSz="1828800">
              <a:defRPr/>
            </a:pPr>
            <a:r>
              <a:rPr lang="en-US" sz="3500" b="1" kern="0" dirty="0">
                <a:solidFill>
                  <a:srgbClr val="D10007"/>
                </a:solidFill>
                <a:latin typeface="Century Gothic" charset="0"/>
                <a:ea typeface="Century Gothic" charset="0"/>
                <a:cs typeface="Century Gothic" charset="0"/>
              </a:rPr>
              <a:t>To achieve the rank of Jade Executive, you must have: </a:t>
            </a:r>
          </a:p>
          <a:p>
            <a:pPr defTabSz="1828800">
              <a:defRPr/>
            </a:pPr>
            <a:endParaRPr lang="en-US" sz="3500" b="1" kern="0" dirty="0">
              <a:solidFill>
                <a:schemeClr val="tx2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lvl="1" defTabSz="1828800">
              <a:defRPr/>
            </a:pPr>
            <a:r>
              <a:rPr lang="en-US" sz="35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4 personally sponsored Executives </a:t>
            </a:r>
          </a:p>
          <a:p>
            <a:pPr marL="0" lvl="1" defTabSz="1828800">
              <a:defRPr/>
            </a:pPr>
            <a:r>
              <a:rPr lang="en-US" sz="35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(min. 1 each team*)</a:t>
            </a:r>
          </a:p>
          <a:p>
            <a:pPr marL="0" lvl="1" defTabSz="1828800">
              <a:defRPr/>
            </a:pPr>
            <a:endParaRPr lang="en-US" sz="3500" kern="0" dirty="0">
              <a:solidFill>
                <a:schemeClr val="tx1">
                  <a:lumMod val="50000"/>
                  <a:lumOff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lvl="1" defTabSz="1828800">
              <a:defRPr/>
            </a:pPr>
            <a:r>
              <a:rPr lang="en-US" sz="35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	OR</a:t>
            </a:r>
          </a:p>
          <a:p>
            <a:pPr marL="0" lvl="1" defTabSz="1828800">
              <a:defRPr/>
            </a:pPr>
            <a:r>
              <a:rPr lang="en-US" sz="35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</a:p>
          <a:p>
            <a:pPr marL="0" lvl="1" defTabSz="1828800">
              <a:defRPr/>
            </a:pPr>
            <a:r>
              <a:rPr lang="en-US" sz="35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8 personally sponsored Distributors </a:t>
            </a:r>
            <a:br>
              <a:rPr lang="en-US" sz="35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35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(min. 3 each team*)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DAC729-C6AC-4BE7-BC32-C9931CE825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1047" y="3371903"/>
            <a:ext cx="10352540" cy="89940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1EF669-A280-4349-AC8D-AB85D79FB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3946" y="940952"/>
            <a:ext cx="1677168" cy="12167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5E50B38-3FF4-9D4D-9238-CEC0A60CBCA7}"/>
              </a:ext>
            </a:extLst>
          </p:cNvPr>
          <p:cNvSpPr txBox="1"/>
          <p:nvPr/>
        </p:nvSpPr>
        <p:spPr>
          <a:xfrm>
            <a:off x="4910329" y="1230507"/>
            <a:ext cx="162624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 Unicode MS" panose="020B0604020202020204" pitchFamily="34" charset="-128"/>
              </a:rPr>
              <a:t>AND ACCUMULATE 75</a:t>
            </a:r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cs typeface="Gotham Black" pitchFamily="50" charset="0"/>
              </a:rPr>
              <a:t>0 PGV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cs typeface="Gotham Black" pitchFamily="50" charset="0"/>
              </a:rPr>
              <a:t>TO EARN A $200 USD BONUS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A07E9C-244D-3B44-B36A-9726E75DCFE3}"/>
              </a:ext>
            </a:extLst>
          </p:cNvPr>
          <p:cNvSpPr txBox="1"/>
          <p:nvPr/>
        </p:nvSpPr>
        <p:spPr>
          <a:xfrm>
            <a:off x="4888537" y="269248"/>
            <a:ext cx="16284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 Unicode MS" panose="020B0604020202020204" pitchFamily="34" charset="-128"/>
              </a:rPr>
              <a:t>ACHIEVE JADE EXECUTIVE RANK</a:t>
            </a:r>
            <a:endParaRPr lang="en-US" sz="6000" dirty="0">
              <a:solidFill>
                <a:schemeClr val="bg1"/>
              </a:solidFill>
              <a:latin typeface="Century Gothic" panose="020B0502020202020204" pitchFamily="34" charset="0"/>
              <a:ea typeface="Cambria" panose="02040503050406030204" pitchFamily="18" charset="0"/>
              <a:cs typeface="Arial Unicode MS" panose="020B0604020202020204" pitchFamily="34" charset="-12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1471D5-D4EC-0445-BF09-DB0140445A9F}"/>
              </a:ext>
            </a:extLst>
          </p:cNvPr>
          <p:cNvSpPr/>
          <p:nvPr/>
        </p:nvSpPr>
        <p:spPr>
          <a:xfrm>
            <a:off x="16207302" y="12295416"/>
            <a:ext cx="49654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1828800">
              <a:defRPr/>
            </a:pPr>
            <a:r>
              <a:rPr lang="en-US" sz="22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*Canada and India Distributors: </a:t>
            </a:r>
          </a:p>
          <a:p>
            <a:pPr marL="0" lvl="1" defTabSz="1828800">
              <a:defRPr/>
            </a:pPr>
            <a:r>
              <a:rPr lang="en-US" sz="22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 See Financial Rewards Plan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4860C21-A85D-4F4C-B0F5-BA30825BCD6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1270" y="6589549"/>
            <a:ext cx="757112" cy="62974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3F7AB4-54B2-C943-AED8-109D8345EB6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1270" y="9449430"/>
            <a:ext cx="757112" cy="629746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24EEA977-937A-2347-925B-7F045E4938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662851" y="12546800"/>
            <a:ext cx="1155380" cy="8210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B746F83-F60E-4241-B011-518B7421F55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05" y="617789"/>
            <a:ext cx="4566721" cy="159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22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DF0F4AD-3B54-1244-9834-936390B46F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341" y="-18148"/>
            <a:ext cx="24463163" cy="280567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8D24471-8A4F-FC47-A24C-2D7E4FBECAFA}"/>
              </a:ext>
            </a:extLst>
          </p:cNvPr>
          <p:cNvSpPr/>
          <p:nvPr/>
        </p:nvSpPr>
        <p:spPr>
          <a:xfrm>
            <a:off x="21193431" y="-37971"/>
            <a:ext cx="3228486" cy="2821190"/>
          </a:xfrm>
          <a:prstGeom prst="rect">
            <a:avLst/>
          </a:prstGeom>
          <a:solidFill>
            <a:srgbClr val="7711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6F3E66-961A-4B08-B9EA-415EB2F64DB7}"/>
              </a:ext>
            </a:extLst>
          </p:cNvPr>
          <p:cNvSpPr txBox="1"/>
          <p:nvPr/>
        </p:nvSpPr>
        <p:spPr>
          <a:xfrm>
            <a:off x="15193509" y="4781565"/>
            <a:ext cx="7924908" cy="547842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defTabSz="1828800">
              <a:defRPr/>
            </a:pPr>
            <a:r>
              <a:rPr lang="en-US" sz="3500" b="1" kern="0" dirty="0">
                <a:solidFill>
                  <a:srgbClr val="D10007"/>
                </a:solidFill>
                <a:latin typeface="Century Gothic" charset="0"/>
                <a:ea typeface="Century Gothic" charset="0"/>
                <a:cs typeface="Century Gothic" charset="0"/>
              </a:rPr>
              <a:t>To achieve the rank of Pearl Executive, you must have: </a:t>
            </a:r>
          </a:p>
          <a:p>
            <a:pPr defTabSz="1828800">
              <a:defRPr/>
            </a:pPr>
            <a:endParaRPr lang="en-US" sz="3500" b="1" kern="0" dirty="0">
              <a:solidFill>
                <a:schemeClr val="tx2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lvl="1" defTabSz="1828800">
              <a:defRPr/>
            </a:pPr>
            <a:r>
              <a:rPr lang="en-US" sz="35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8 personally sponsored Executives </a:t>
            </a:r>
            <a:br>
              <a:rPr lang="en-US" sz="35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35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(min. 2 each team*)</a:t>
            </a:r>
          </a:p>
          <a:p>
            <a:pPr marL="0" lvl="1" defTabSz="1828800">
              <a:defRPr/>
            </a:pPr>
            <a:endParaRPr lang="en-US" sz="3500" kern="0" dirty="0">
              <a:solidFill>
                <a:schemeClr val="tx1">
                  <a:lumMod val="50000"/>
                  <a:lumOff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lvl="1" defTabSz="1828800">
              <a:defRPr/>
            </a:pPr>
            <a:r>
              <a:rPr lang="en-US" sz="35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	OR</a:t>
            </a:r>
          </a:p>
          <a:p>
            <a:pPr marL="0" lvl="1" defTabSz="1828800">
              <a:defRPr/>
            </a:pPr>
            <a:r>
              <a:rPr lang="en-US" sz="35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</a:p>
          <a:p>
            <a:pPr marL="0" lvl="1" defTabSz="1828800">
              <a:defRPr/>
            </a:pPr>
            <a:r>
              <a:rPr lang="en-US" sz="35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12 personally sponsored Distributors </a:t>
            </a:r>
            <a:br>
              <a:rPr lang="en-US" sz="35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35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(min. 3 each team*)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D99384-8ED6-46AF-A390-D2C3746A59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412" y="3189074"/>
            <a:ext cx="13332449" cy="919869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E88D0FD2-166A-444E-B536-1B1C51942404}"/>
              </a:ext>
            </a:extLst>
          </p:cNvPr>
          <p:cNvSpPr/>
          <p:nvPr/>
        </p:nvSpPr>
        <p:spPr>
          <a:xfrm>
            <a:off x="21666201" y="250349"/>
            <a:ext cx="2316914" cy="2316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33D4ED-CA24-854D-A47A-7DB881CC8C62}"/>
              </a:ext>
            </a:extLst>
          </p:cNvPr>
          <p:cNvSpPr txBox="1"/>
          <p:nvPr/>
        </p:nvSpPr>
        <p:spPr>
          <a:xfrm>
            <a:off x="4910329" y="1247854"/>
            <a:ext cx="16283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 Unicode MS" panose="020B0604020202020204" pitchFamily="34" charset="-128"/>
              </a:rPr>
              <a:t>AND ACCUMULATE 2,50</a:t>
            </a:r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cs typeface="Gotham Black" pitchFamily="50" charset="0"/>
              </a:rPr>
              <a:t>0 PGV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cs typeface="Gotham Black" pitchFamily="50" charset="0"/>
              </a:rPr>
              <a:t>TO EARN AN $800 USD BONUS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79D66B-ED3F-2140-A6F9-EB45EBF0028B}"/>
              </a:ext>
            </a:extLst>
          </p:cNvPr>
          <p:cNvSpPr txBox="1"/>
          <p:nvPr/>
        </p:nvSpPr>
        <p:spPr>
          <a:xfrm>
            <a:off x="4911433" y="269248"/>
            <a:ext cx="162613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 Unicode MS" panose="020B0604020202020204" pitchFamily="34" charset="-128"/>
              </a:rPr>
              <a:t>ACHIEVE PEARL EXECUTIVE RANK</a:t>
            </a:r>
            <a:endParaRPr lang="en-US" sz="6000" dirty="0">
              <a:solidFill>
                <a:schemeClr val="bg1"/>
              </a:solidFill>
              <a:latin typeface="Century Gothic" panose="020B0502020202020204" pitchFamily="34" charset="0"/>
              <a:ea typeface="Cambria" panose="02040503050406030204" pitchFamily="18" charset="0"/>
              <a:cs typeface="Arial Unicode MS" panose="020B0604020202020204" pitchFamily="34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2E8B9D-AAC8-4D31-B5E9-7C658C58A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89114" y="777079"/>
            <a:ext cx="1271088" cy="127108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CA7E02C-55E4-D942-90F0-6CEF875C02B3}"/>
              </a:ext>
            </a:extLst>
          </p:cNvPr>
          <p:cNvSpPr/>
          <p:nvPr/>
        </p:nvSpPr>
        <p:spPr>
          <a:xfrm>
            <a:off x="16207302" y="12295416"/>
            <a:ext cx="49654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1828800">
              <a:defRPr/>
            </a:pPr>
            <a:r>
              <a:rPr lang="en-US" sz="22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*Canada and India Distributors: </a:t>
            </a:r>
          </a:p>
          <a:p>
            <a:pPr marL="0" lvl="1" defTabSz="1828800">
              <a:defRPr/>
            </a:pPr>
            <a:r>
              <a:rPr lang="en-US" sz="22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 See Financial Rewards Plan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B42FCB7-B51D-1546-882F-FB751F2E0BC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1256" y="6573347"/>
            <a:ext cx="757112" cy="62974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EC84E1E-58CD-6A4A-8B08-715884207D5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1256" y="9208871"/>
            <a:ext cx="757112" cy="629746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0B280885-23A6-D045-9297-68145F5CF1D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662851" y="12546800"/>
            <a:ext cx="1155380" cy="82103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DEF3B20-9603-DE40-997F-D036ED5C14D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05" y="617789"/>
            <a:ext cx="4566721" cy="159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421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B71402EDB17D46A2672DBD71E303BB" ma:contentTypeVersion="13" ma:contentTypeDescription="Create a new document." ma:contentTypeScope="" ma:versionID="65a3cb19678c89248eb21d65dd4df513">
  <xsd:schema xmlns:xsd="http://www.w3.org/2001/XMLSchema" xmlns:xs="http://www.w3.org/2001/XMLSchema" xmlns:p="http://schemas.microsoft.com/office/2006/metadata/properties" xmlns:ns3="59f3868e-45ef-48e8-b23e-01abcb3df091" xmlns:ns4="98a6746d-e236-43c7-bda1-e8f2a19cd4dc" targetNamespace="http://schemas.microsoft.com/office/2006/metadata/properties" ma:root="true" ma:fieldsID="ccb56ed766eb3027f26776ab24a3c44f" ns3:_="" ns4:_="">
    <xsd:import namespace="59f3868e-45ef-48e8-b23e-01abcb3df091"/>
    <xsd:import namespace="98a6746d-e236-43c7-bda1-e8f2a19cd4d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f3868e-45ef-48e8-b23e-01abcb3df0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a6746d-e236-43c7-bda1-e8f2a19cd4d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ADA8538-9D94-4FCC-8985-EDEF70903D28}">
  <ds:schemaRefs>
    <ds:schemaRef ds:uri="http://schemas.microsoft.com/office/2006/documentManagement/types"/>
    <ds:schemaRef ds:uri="59f3868e-45ef-48e8-b23e-01abcb3df091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98a6746d-e236-43c7-bda1-e8f2a19cd4dc"/>
    <ds:schemaRef ds:uri="http://www.w3.org/XML/1998/namespace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6DEC15CC-B5C5-4637-BF09-44A2F7C7DD6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597D1EA-FC01-4686-A82C-87D4565055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9f3868e-45ef-48e8-b23e-01abcb3df091"/>
    <ds:schemaRef ds:uri="98a6746d-e236-43c7-bda1-e8f2a19cd4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21388</TotalTime>
  <Words>1419</Words>
  <Application>Microsoft Macintosh PowerPoint</Application>
  <PresentationFormat>ユーザー設定</PresentationFormat>
  <Paragraphs>279</Paragraphs>
  <Slides>18</Slides>
  <Notes>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Janessa Barrios</dc:creator>
  <cp:lastModifiedBy>Shigeki Toyoda</cp:lastModifiedBy>
  <cp:revision>542</cp:revision>
  <dcterms:created xsi:type="dcterms:W3CDTF">2017-01-12T21:27:08Z</dcterms:created>
  <dcterms:modified xsi:type="dcterms:W3CDTF">2020-12-29T14:37:04Z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0x0101009AB71402EDB17D46A2672DBD71E303BB</vt:lpwstr>
  </property>
</Properties>
</file>