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92" r:id="rId5"/>
    <p:sldId id="259" r:id="rId6"/>
    <p:sldId id="265" r:id="rId7"/>
    <p:sldId id="273" r:id="rId8"/>
    <p:sldId id="289" r:id="rId9"/>
    <p:sldId id="294" r:id="rId10"/>
    <p:sldId id="497" r:id="rId11"/>
    <p:sldId id="520" r:id="rId12"/>
    <p:sldId id="29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rrett Olsen" initials="JO" lastIdx="1" clrIdx="0">
    <p:extLst>
      <p:ext uri="{19B8F6BF-5375-455C-9EA6-DF929625EA0E}">
        <p15:presenceInfo xmlns:p15="http://schemas.microsoft.com/office/powerpoint/2012/main" userId="S-1-5-21-649589864-1927844760-3680758543-39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A043"/>
    <a:srgbClr val="EFF7E9"/>
    <a:srgbClr val="81BF5B"/>
    <a:srgbClr val="236A22"/>
    <a:srgbClr val="B2D57B"/>
    <a:srgbClr val="80C358"/>
    <a:srgbClr val="6BAB4A"/>
    <a:srgbClr val="80C458"/>
    <a:srgbClr val="F8F8F8"/>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08" autoAdjust="0"/>
    <p:restoredTop sz="94660"/>
  </p:normalViewPr>
  <p:slideViewPr>
    <p:cSldViewPr snapToGrid="0">
      <p:cViewPr varScale="1">
        <p:scale>
          <a:sx n="75" d="100"/>
          <a:sy n="75" d="100"/>
        </p:scale>
        <p:origin x="73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C32874-C042-4698-82ED-7DB4E374E6D2}" type="datetimeFigureOut">
              <a:rPr lang="en-US" smtClean="0"/>
              <a:t>3/13/2020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54422B-62F8-4E6D-AF34-087A8A10E5C1}" type="slidenum">
              <a:rPr lang="en-US" smtClean="0"/>
              <a:t>‹#›</a:t>
            </a:fld>
            <a:endParaRPr lang="en-US"/>
          </a:p>
        </p:txBody>
      </p:sp>
    </p:spTree>
    <p:extLst>
      <p:ext uri="{BB962C8B-B14F-4D97-AF65-F5344CB8AC3E}">
        <p14:creationId xmlns:p14="http://schemas.microsoft.com/office/powerpoint/2010/main" val="2930021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8959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7282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gallery 1-5 copy">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464183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5999"/>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D8019A-CC22-4FF4-97E0-919D777308BA}" type="datetimeFigureOut">
              <a:rPr lang="en-US" smtClean="0"/>
              <a:t>3/13/2020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38A774-899E-49AA-B5D3-817ABB4FE22B}" type="slidenum">
              <a:rPr lang="en-US" smtClean="0"/>
              <a:t>‹#›</a:t>
            </a:fld>
            <a:endParaRPr lang="en-US" dirty="0"/>
          </a:p>
        </p:txBody>
      </p:sp>
    </p:spTree>
    <p:extLst>
      <p:ext uri="{BB962C8B-B14F-4D97-AF65-F5344CB8AC3E}">
        <p14:creationId xmlns:p14="http://schemas.microsoft.com/office/powerpoint/2010/main" val="12537512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511668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60" r:id="rId3"/>
    <p:sldLayoutId id="214748366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3" name="Picture 2" descr="A group of people posing for the camera&#10;&#10;Description automatically generated">
            <a:extLst>
              <a:ext uri="{FF2B5EF4-FFF2-40B4-BE49-F238E27FC236}">
                <a16:creationId xmlns:a16="http://schemas.microsoft.com/office/drawing/2014/main" id="{6444397E-1F40-FB49-8828-B54B126165C1}"/>
              </a:ext>
            </a:extLst>
          </p:cNvPr>
          <p:cNvPicPr>
            <a:picLocks noChangeAspect="1"/>
          </p:cNvPicPr>
          <p:nvPr/>
        </p:nvPicPr>
        <p:blipFill rotWithShape="1">
          <a:blip r:embed="rId2">
            <a:extLst>
              <a:ext uri="{28A0092B-C50C-407E-A947-70E740481C1C}">
                <a14:useLocalDpi xmlns:a14="http://schemas.microsoft.com/office/drawing/2010/main" val="0"/>
              </a:ext>
            </a:extLst>
          </a:blip>
          <a:srcRect t="4538" b="41629"/>
          <a:stretch/>
        </p:blipFill>
        <p:spPr>
          <a:xfrm>
            <a:off x="0" y="0"/>
            <a:ext cx="12191979" cy="4373217"/>
          </a:xfrm>
          <a:prstGeom prst="rect">
            <a:avLst/>
          </a:prstGeom>
        </p:spPr>
      </p:pic>
      <p:pic>
        <p:nvPicPr>
          <p:cNvPr id="10" name="Picture 9" descr="A close up of a logo&#10;&#10;Description automatically generated">
            <a:extLst>
              <a:ext uri="{FF2B5EF4-FFF2-40B4-BE49-F238E27FC236}">
                <a16:creationId xmlns:a16="http://schemas.microsoft.com/office/drawing/2014/main" id="{2229539E-1868-BF40-91D7-0F6D0D4B6DF6}"/>
              </a:ext>
            </a:extLst>
          </p:cNvPr>
          <p:cNvPicPr>
            <a:picLocks noChangeAspect="1"/>
          </p:cNvPicPr>
          <p:nvPr/>
        </p:nvPicPr>
        <p:blipFill>
          <a:blip r:embed="rId3">
            <a:alphaModFix amt="23000"/>
            <a:extLst>
              <a:ext uri="{28A0092B-C50C-407E-A947-70E740481C1C}">
                <a14:useLocalDpi xmlns:a14="http://schemas.microsoft.com/office/drawing/2010/main" val="0"/>
              </a:ext>
            </a:extLst>
          </a:blip>
          <a:stretch>
            <a:fillRect/>
          </a:stretch>
        </p:blipFill>
        <p:spPr>
          <a:xfrm>
            <a:off x="3355855" y="-22547"/>
            <a:ext cx="5480223" cy="4373217"/>
          </a:xfrm>
          <a:prstGeom prst="rect">
            <a:avLst/>
          </a:prstGeom>
          <a:solidFill>
            <a:schemeClr val="bg1">
              <a:alpha val="0"/>
            </a:schemeClr>
          </a:solidFill>
        </p:spPr>
      </p:pic>
      <p:sp useBgFill="1">
        <p:nvSpPr>
          <p:cNvPr id="9" name="Rectangle 8">
            <a:extLst>
              <a:ext uri="{FF2B5EF4-FFF2-40B4-BE49-F238E27FC236}">
                <a16:creationId xmlns:a16="http://schemas.microsoft.com/office/drawing/2014/main" id="{693B08FD-5ECC-4728-AA84-CD6AC875B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2549107E-EC98-4933-8F8F-A1713C393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6557"/>
          </a:xfrm>
          <a:custGeom>
            <a:avLst/>
            <a:gdLst>
              <a:gd name="connsiteX0" fmla="*/ 0 w 12188952"/>
              <a:gd name="connsiteY0" fmla="*/ 0 h 6216557"/>
              <a:gd name="connsiteX1" fmla="*/ 12188952 w 12188952"/>
              <a:gd name="connsiteY1" fmla="*/ 0 h 6216557"/>
              <a:gd name="connsiteX2" fmla="*/ 12188952 w 12188952"/>
              <a:gd name="connsiteY2" fmla="*/ 5609705 h 6216557"/>
              <a:gd name="connsiteX3" fmla="*/ 12049115 w 12188952"/>
              <a:gd name="connsiteY3" fmla="*/ 5640762 h 6216557"/>
              <a:gd name="connsiteX4" fmla="*/ 6096001 w 12188952"/>
              <a:gd name="connsiteY4" fmla="*/ 6216557 h 6216557"/>
              <a:gd name="connsiteX5" fmla="*/ 142887 w 12188952"/>
              <a:gd name="connsiteY5" fmla="*/ 5640762 h 6216557"/>
              <a:gd name="connsiteX6" fmla="*/ 0 w 12188952"/>
              <a:gd name="connsiteY6" fmla="*/ 5609028 h 6216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6216557">
                <a:moveTo>
                  <a:pt x="0" y="0"/>
                </a:moveTo>
                <a:lnTo>
                  <a:pt x="12188952" y="0"/>
                </a:lnTo>
                <a:lnTo>
                  <a:pt x="12188952" y="5609705"/>
                </a:lnTo>
                <a:lnTo>
                  <a:pt x="12049115" y="5640762"/>
                </a:lnTo>
                <a:cubicBezTo>
                  <a:pt x="10313281" y="6006147"/>
                  <a:pt x="8275571" y="6216557"/>
                  <a:pt x="6096001" y="6216557"/>
                </a:cubicBezTo>
                <a:cubicBezTo>
                  <a:pt x="3916432" y="6216557"/>
                  <a:pt x="1878721" y="6006147"/>
                  <a:pt x="142887" y="5640762"/>
                </a:cubicBezTo>
                <a:lnTo>
                  <a:pt x="0" y="5609028"/>
                </a:lnTo>
                <a:close/>
              </a:path>
            </a:pathLst>
          </a:custGeom>
          <a:ln w="9525">
            <a:noFill/>
          </a:ln>
          <a:effectLst>
            <a:outerShdw blurRad="88900" dist="38100" dir="5400000" algn="t"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picture containing drawing&#10;&#10;Description automatically generated">
            <a:extLst>
              <a:ext uri="{FF2B5EF4-FFF2-40B4-BE49-F238E27FC236}">
                <a16:creationId xmlns:a16="http://schemas.microsoft.com/office/drawing/2014/main" id="{B1457B1F-C60B-E646-BDF8-4189B0B5FD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48858" y="271455"/>
            <a:ext cx="556448" cy="556448"/>
          </a:xfrm>
          <a:prstGeom prst="rect">
            <a:avLst/>
          </a:prstGeom>
        </p:spPr>
      </p:pic>
      <p:sp>
        <p:nvSpPr>
          <p:cNvPr id="2" name="Oval 1">
            <a:extLst>
              <a:ext uri="{FF2B5EF4-FFF2-40B4-BE49-F238E27FC236}">
                <a16:creationId xmlns:a16="http://schemas.microsoft.com/office/drawing/2014/main" id="{EE8549F7-280C-1A40-A0F1-82AECE2A1295}"/>
              </a:ext>
            </a:extLst>
          </p:cNvPr>
          <p:cNvSpPr/>
          <p:nvPr/>
        </p:nvSpPr>
        <p:spPr>
          <a:xfrm>
            <a:off x="5462012" y="3690975"/>
            <a:ext cx="1267913" cy="1267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logo&#10;&#10;Description automatically generated">
            <a:extLst>
              <a:ext uri="{FF2B5EF4-FFF2-40B4-BE49-F238E27FC236}">
                <a16:creationId xmlns:a16="http://schemas.microsoft.com/office/drawing/2014/main" id="{AECB6C83-A52C-ED40-A66B-51EBD4605F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1775" y="3940538"/>
            <a:ext cx="1028385" cy="817073"/>
          </a:xfrm>
          <a:prstGeom prst="rect">
            <a:avLst/>
          </a:prstGeom>
        </p:spPr>
      </p:pic>
      <p:sp>
        <p:nvSpPr>
          <p:cNvPr id="5" name="TextBox 4">
            <a:extLst>
              <a:ext uri="{FF2B5EF4-FFF2-40B4-BE49-F238E27FC236}">
                <a16:creationId xmlns:a16="http://schemas.microsoft.com/office/drawing/2014/main" id="{9223CFBE-8ECF-3545-96CE-D1659DD449BE}"/>
              </a:ext>
            </a:extLst>
          </p:cNvPr>
          <p:cNvSpPr txBox="1"/>
          <p:nvPr/>
        </p:nvSpPr>
        <p:spPr>
          <a:xfrm>
            <a:off x="-24" y="8431555"/>
            <a:ext cx="12191980" cy="1846659"/>
          </a:xfrm>
          <a:prstGeom prst="rect">
            <a:avLst/>
          </a:prstGeom>
          <a:noFill/>
        </p:spPr>
        <p:txBody>
          <a:bodyPr wrap="square" rtlCol="0">
            <a:spAutoFit/>
          </a:bodyPr>
          <a:lstStyle/>
          <a:p>
            <a:pPr algn="ctr"/>
            <a:r>
              <a:rPr lang="en-US" sz="6600" b="1" dirty="0">
                <a:solidFill>
                  <a:srgbClr val="70AD47"/>
                </a:solidFill>
                <a:latin typeface="Century Gothic" panose="020B0502020202020204" pitchFamily="34" charset="0"/>
              </a:rPr>
              <a:t>JUMP TO JADE </a:t>
            </a:r>
          </a:p>
          <a:p>
            <a:pPr algn="ctr"/>
            <a:r>
              <a:rPr lang="en-US" sz="4800" dirty="0">
                <a:solidFill>
                  <a:srgbClr val="70AD47"/>
                </a:solidFill>
                <a:latin typeface="Century Gothic" panose="020B0502020202020204" pitchFamily="34" charset="0"/>
              </a:rPr>
              <a:t> </a:t>
            </a:r>
            <a:r>
              <a:rPr lang="en-US" sz="4800" dirty="0" err="1">
                <a:solidFill>
                  <a:srgbClr val="70AD47"/>
                </a:solidFill>
                <a:latin typeface="Century Gothic" panose="020B0502020202020204" pitchFamily="34" charset="0"/>
              </a:rPr>
              <a:t>PROMOTIONt</a:t>
            </a:r>
            <a:endParaRPr lang="en-US" sz="6000" dirty="0">
              <a:solidFill>
                <a:srgbClr val="70AD47"/>
              </a:solidFill>
              <a:latin typeface="Century Gothic" panose="020B0502020202020204" pitchFamily="34" charset="0"/>
            </a:endParaRPr>
          </a:p>
        </p:txBody>
      </p:sp>
      <p:pic>
        <p:nvPicPr>
          <p:cNvPr id="12" name="Graphic 11">
            <a:extLst>
              <a:ext uri="{FF2B5EF4-FFF2-40B4-BE49-F238E27FC236}">
                <a16:creationId xmlns:a16="http://schemas.microsoft.com/office/drawing/2014/main" id="{F6505255-9437-4629-98D6-DE2849BA67E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12050" y="4911149"/>
            <a:ext cx="7567899" cy="1561630"/>
          </a:xfrm>
          <a:prstGeom prst="rect">
            <a:avLst/>
          </a:prstGeom>
        </p:spPr>
      </p:pic>
    </p:spTree>
    <p:extLst>
      <p:ext uri="{BB962C8B-B14F-4D97-AF65-F5344CB8AC3E}">
        <p14:creationId xmlns:p14="http://schemas.microsoft.com/office/powerpoint/2010/main" val="182552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group of people posing for the camera&#10;&#10;Description automatically generated">
            <a:extLst>
              <a:ext uri="{FF2B5EF4-FFF2-40B4-BE49-F238E27FC236}">
                <a16:creationId xmlns:a16="http://schemas.microsoft.com/office/drawing/2014/main" id="{C0DA6663-D91A-4E7D-8273-263BC6A05D4A}"/>
              </a:ext>
            </a:extLst>
          </p:cNvPr>
          <p:cNvPicPr>
            <a:picLocks noChangeAspect="1"/>
          </p:cNvPicPr>
          <p:nvPr/>
        </p:nvPicPr>
        <p:blipFill rotWithShape="1">
          <a:blip r:embed="rId2">
            <a:duotone>
              <a:schemeClr val="bg2">
                <a:shade val="45000"/>
                <a:satMod val="135000"/>
              </a:schemeClr>
              <a:prstClr val="white"/>
            </a:duotone>
            <a:alphaModFix amt="70000"/>
            <a:extLst>
              <a:ext uri="{BEBA8EAE-BF5A-486C-A8C5-ECC9F3942E4B}">
                <a14:imgProps xmlns:a14="http://schemas.microsoft.com/office/drawing/2010/main">
                  <a14:imgLayer r:embed="rId3">
                    <a14:imgEffect>
                      <a14:colorTemperature colorTemp="4700"/>
                    </a14:imgEffect>
                    <a14:imgEffect>
                      <a14:saturation sat="0"/>
                    </a14:imgEffect>
                    <a14:imgEffect>
                      <a14:brightnessContrast bright="20000"/>
                    </a14:imgEffect>
                  </a14:imgLayer>
                </a14:imgProps>
              </a:ext>
              <a:ext uri="{28A0092B-C50C-407E-A947-70E740481C1C}">
                <a14:useLocalDpi xmlns:a14="http://schemas.microsoft.com/office/drawing/2010/main" val="0"/>
              </a:ext>
            </a:extLst>
          </a:blip>
          <a:srcRect l="7395" t="4202" b="17621"/>
          <a:stretch/>
        </p:blipFill>
        <p:spPr>
          <a:xfrm>
            <a:off x="0" y="0"/>
            <a:ext cx="12191979" cy="6858000"/>
          </a:xfrm>
          <a:prstGeom prst="rect">
            <a:avLst/>
          </a:prstGeom>
        </p:spPr>
      </p:pic>
      <p:sp>
        <p:nvSpPr>
          <p:cNvPr id="12" name="Rectangle 11">
            <a:extLst>
              <a:ext uri="{FF2B5EF4-FFF2-40B4-BE49-F238E27FC236}">
                <a16:creationId xmlns:a16="http://schemas.microsoft.com/office/drawing/2014/main" id="{4E09324B-2081-7E4F-B920-D434E856E57C}"/>
              </a:ext>
            </a:extLst>
          </p:cNvPr>
          <p:cNvSpPr/>
          <p:nvPr/>
        </p:nvSpPr>
        <p:spPr>
          <a:xfrm>
            <a:off x="550887" y="495942"/>
            <a:ext cx="4759379" cy="5850285"/>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ectangle 23">
            <a:extLst>
              <a:ext uri="{FF2B5EF4-FFF2-40B4-BE49-F238E27FC236}">
                <a16:creationId xmlns:a16="http://schemas.microsoft.com/office/drawing/2014/main" id="{45AAD1A6-EB08-43FD-BF39-E06C7874A4C7}"/>
              </a:ext>
            </a:extLst>
          </p:cNvPr>
          <p:cNvSpPr/>
          <p:nvPr/>
        </p:nvSpPr>
        <p:spPr>
          <a:xfrm>
            <a:off x="550887" y="4518212"/>
            <a:ext cx="4759379" cy="1828015"/>
          </a:xfrm>
          <a:prstGeom prst="rect">
            <a:avLst/>
          </a:prstGeom>
          <a:solidFill>
            <a:srgbClr val="80C4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TextBox 5">
            <a:extLst>
              <a:ext uri="{FF2B5EF4-FFF2-40B4-BE49-F238E27FC236}">
                <a16:creationId xmlns:a16="http://schemas.microsoft.com/office/drawing/2014/main" id="{6B34DFA3-9CB0-4DB4-9CB1-7F4D46D79118}"/>
              </a:ext>
            </a:extLst>
          </p:cNvPr>
          <p:cNvSpPr txBox="1"/>
          <p:nvPr/>
        </p:nvSpPr>
        <p:spPr>
          <a:xfrm>
            <a:off x="961772" y="938116"/>
            <a:ext cx="4759380" cy="3884140"/>
          </a:xfrm>
          <a:prstGeom prst="rect">
            <a:avLst/>
          </a:prstGeom>
          <a:noFill/>
        </p:spPr>
        <p:txBody>
          <a:bodyPr wrap="square" rtlCol="0">
            <a:spAutoFit/>
          </a:bodyPr>
          <a:lstStyle/>
          <a:p>
            <a:pPr defTabSz="964326">
              <a:lnSpc>
                <a:spcPts val="4800"/>
              </a:lnSpc>
              <a:defRPr/>
            </a:pPr>
            <a:r>
              <a:rPr lang="en-US" sz="3797" kern="0" dirty="0">
                <a:solidFill>
                  <a:schemeClr val="bg1"/>
                </a:solidFill>
                <a:latin typeface="Century Gothic" charset="0"/>
                <a:ea typeface="Century Gothic" charset="0"/>
                <a:cs typeface="Century Gothic" charset="0"/>
                <a:sym typeface="Gill Sans" pitchFamily="-84" charset="0"/>
              </a:rPr>
              <a:t>Accumulate </a:t>
            </a:r>
            <a:br>
              <a:rPr lang="en-US" sz="3797" kern="0" dirty="0">
                <a:solidFill>
                  <a:schemeClr val="bg1"/>
                </a:solidFill>
                <a:latin typeface="Century Gothic" charset="0"/>
                <a:ea typeface="Century Gothic" charset="0"/>
                <a:cs typeface="Century Gothic" charset="0"/>
                <a:sym typeface="Gill Sans" pitchFamily="-84" charset="0"/>
              </a:rPr>
            </a:br>
            <a:r>
              <a:rPr lang="en-US" sz="3797" kern="0" dirty="0">
                <a:solidFill>
                  <a:schemeClr val="bg1"/>
                </a:solidFill>
                <a:latin typeface="Century Gothic" charset="0"/>
                <a:ea typeface="Century Gothic" charset="0"/>
                <a:cs typeface="Century Gothic" charset="0"/>
                <a:sym typeface="Gill Sans" pitchFamily="-84" charset="0"/>
              </a:rPr>
              <a:t>new PGV +</a:t>
            </a:r>
          </a:p>
          <a:p>
            <a:pPr defTabSz="964326">
              <a:lnSpc>
                <a:spcPts val="4800"/>
              </a:lnSpc>
              <a:defRPr/>
            </a:pPr>
            <a:r>
              <a:rPr lang="en-US" sz="4640" b="1" kern="0" dirty="0">
                <a:solidFill>
                  <a:schemeClr val="bg1"/>
                </a:solidFill>
                <a:latin typeface="Century Gothic" charset="0"/>
                <a:ea typeface="Century Gothic" charset="0"/>
                <a:cs typeface="Century Gothic" charset="0"/>
                <a:sym typeface="Gill Sans" pitchFamily="-84" charset="0"/>
              </a:rPr>
              <a:t>Advance in rank to Jade Executive </a:t>
            </a:r>
          </a:p>
          <a:p>
            <a:pPr algn="ctr" defTabSz="964326">
              <a:defRPr/>
            </a:pPr>
            <a:endParaRPr lang="en-US" sz="4640" b="1" kern="0" dirty="0">
              <a:solidFill>
                <a:schemeClr val="tx1">
                  <a:lumMod val="75000"/>
                  <a:lumOff val="25000"/>
                </a:schemeClr>
              </a:solidFill>
              <a:latin typeface="Century Gothic" charset="0"/>
              <a:ea typeface="Century Gothic" charset="0"/>
              <a:cs typeface="Century Gothic" charset="0"/>
              <a:sym typeface="Gill Sans" pitchFamily="-84" charset="0"/>
            </a:endParaRPr>
          </a:p>
        </p:txBody>
      </p:sp>
      <p:sp>
        <p:nvSpPr>
          <p:cNvPr id="9" name="TextBox 8">
            <a:extLst>
              <a:ext uri="{FF2B5EF4-FFF2-40B4-BE49-F238E27FC236}">
                <a16:creationId xmlns:a16="http://schemas.microsoft.com/office/drawing/2014/main" id="{B521D1F2-1C69-41C2-AA1E-EBA00EFFACF3}"/>
              </a:ext>
            </a:extLst>
          </p:cNvPr>
          <p:cNvSpPr txBox="1"/>
          <p:nvPr/>
        </p:nvSpPr>
        <p:spPr>
          <a:xfrm>
            <a:off x="7227381" y="3575198"/>
            <a:ext cx="3214688" cy="830997"/>
          </a:xfrm>
          <a:prstGeom prst="rect">
            <a:avLst/>
          </a:prstGeom>
          <a:noFill/>
        </p:spPr>
        <p:txBody>
          <a:bodyPr wrap="square" rtlCol="0">
            <a:spAutoFit/>
          </a:bodyPr>
          <a:lstStyle/>
          <a:p>
            <a:pPr algn="ctr" defTabSz="964326">
              <a:defRPr/>
            </a:pPr>
            <a:r>
              <a:rPr lang="it-IT" sz="2400" b="1" dirty="0">
                <a:solidFill>
                  <a:schemeClr val="bg1">
                    <a:lumMod val="50000"/>
                  </a:schemeClr>
                </a:solidFill>
                <a:latin typeface="Century Gothic" panose="020B0502020202020204" pitchFamily="34" charset="0"/>
                <a:ea typeface="ヒラギノ角ゴ ProN W3" pitchFamily="-84" charset="-128"/>
                <a:sym typeface="Gill Sans" pitchFamily="-84" charset="0"/>
              </a:rPr>
              <a:t>11:59 p.m. ET </a:t>
            </a:r>
            <a:br>
              <a:rPr lang="it-IT" sz="2400" b="1" dirty="0">
                <a:solidFill>
                  <a:schemeClr val="bg1">
                    <a:lumMod val="50000"/>
                  </a:schemeClr>
                </a:solidFill>
                <a:latin typeface="Century Gothic" panose="020B0502020202020204" pitchFamily="34" charset="0"/>
                <a:ea typeface="ヒラギノ角ゴ ProN W3" pitchFamily="-84" charset="-128"/>
                <a:sym typeface="Gill Sans" pitchFamily="-84" charset="0"/>
              </a:rPr>
            </a:br>
            <a:r>
              <a:rPr lang="it-IT" sz="2400" b="1" dirty="0">
                <a:solidFill>
                  <a:schemeClr val="bg1">
                    <a:lumMod val="50000"/>
                  </a:schemeClr>
                </a:solidFill>
                <a:latin typeface="Century Gothic" panose="020B0502020202020204" pitchFamily="34" charset="0"/>
                <a:ea typeface="ヒラギノ角ゴ ProN W3" pitchFamily="-84" charset="-128"/>
                <a:sym typeface="Gill Sans" pitchFamily="-84" charset="0"/>
              </a:rPr>
              <a:t>31 Mar. 2020</a:t>
            </a:r>
            <a:endParaRPr lang="en-US" sz="2400" b="1" dirty="0">
              <a:solidFill>
                <a:schemeClr val="bg1">
                  <a:lumMod val="50000"/>
                </a:schemeClr>
              </a:solidFill>
              <a:latin typeface="Century Gothic" panose="020B0502020202020204" pitchFamily="34" charset="0"/>
              <a:ea typeface="ヒラギノ角ゴ ProN W3" pitchFamily="-84" charset="-128"/>
              <a:sym typeface="Gill Sans" pitchFamily="-84" charset="0"/>
            </a:endParaRPr>
          </a:p>
        </p:txBody>
      </p:sp>
      <p:sp>
        <p:nvSpPr>
          <p:cNvPr id="11" name="TextBox 10">
            <a:extLst>
              <a:ext uri="{FF2B5EF4-FFF2-40B4-BE49-F238E27FC236}">
                <a16:creationId xmlns:a16="http://schemas.microsoft.com/office/drawing/2014/main" id="{89270C00-18C1-484B-94F0-555476BEE89A}"/>
              </a:ext>
            </a:extLst>
          </p:cNvPr>
          <p:cNvSpPr txBox="1"/>
          <p:nvPr/>
        </p:nvSpPr>
        <p:spPr>
          <a:xfrm>
            <a:off x="7227381" y="4838087"/>
            <a:ext cx="3214688" cy="461665"/>
          </a:xfrm>
          <a:prstGeom prst="rect">
            <a:avLst/>
          </a:prstGeom>
          <a:noFill/>
        </p:spPr>
        <p:txBody>
          <a:bodyPr wrap="square" rtlCol="0">
            <a:spAutoFit/>
          </a:bodyPr>
          <a:lstStyle/>
          <a:p>
            <a:pPr algn="ctr" defTabSz="964326">
              <a:defRPr/>
            </a:pPr>
            <a:r>
              <a:rPr lang="en-US" sz="2400" kern="0" dirty="0">
                <a:solidFill>
                  <a:srgbClr val="5FA043"/>
                </a:solidFill>
                <a:latin typeface="Century Gothic" panose="020B0502020202020204" pitchFamily="34" charset="0"/>
                <a:ea typeface="Century Gothic" charset="0"/>
                <a:cs typeface="Century Gothic" charset="0"/>
                <a:sym typeface="Gill Sans" pitchFamily="-84" charset="0"/>
              </a:rPr>
              <a:t>PROMOTION ENDS</a:t>
            </a:r>
          </a:p>
        </p:txBody>
      </p:sp>
      <p:sp>
        <p:nvSpPr>
          <p:cNvPr id="15" name="TextBox 14">
            <a:extLst>
              <a:ext uri="{FF2B5EF4-FFF2-40B4-BE49-F238E27FC236}">
                <a16:creationId xmlns:a16="http://schemas.microsoft.com/office/drawing/2014/main" id="{BA9D87A8-DB9B-45DB-B295-4AB5DBA7C8B3}"/>
              </a:ext>
            </a:extLst>
          </p:cNvPr>
          <p:cNvSpPr txBox="1"/>
          <p:nvPr/>
        </p:nvSpPr>
        <p:spPr>
          <a:xfrm>
            <a:off x="6698813" y="5299752"/>
            <a:ext cx="4271825" cy="830997"/>
          </a:xfrm>
          <a:prstGeom prst="rect">
            <a:avLst/>
          </a:prstGeom>
          <a:noFill/>
        </p:spPr>
        <p:txBody>
          <a:bodyPr wrap="square" rtlCol="0">
            <a:spAutoFit/>
          </a:bodyPr>
          <a:lstStyle/>
          <a:p>
            <a:pPr algn="ctr" defTabSz="964326">
              <a:defRPr/>
            </a:pPr>
            <a:r>
              <a:rPr lang="pl-PL" sz="2400" b="1" dirty="0">
                <a:solidFill>
                  <a:schemeClr val="bg1">
                    <a:lumMod val="50000"/>
                  </a:schemeClr>
                </a:solidFill>
                <a:latin typeface="Century Gothic" panose="020B0502020202020204" pitchFamily="34" charset="0"/>
                <a:ea typeface="ヒラギノ角ゴ ProN W3" pitchFamily="-84" charset="-128"/>
                <a:sym typeface="Gill Sans" pitchFamily="-84" charset="0"/>
              </a:rPr>
              <a:t>11:59 </a:t>
            </a:r>
            <a:r>
              <a:rPr lang="pl-PL" sz="2400" b="1" dirty="0" err="1">
                <a:solidFill>
                  <a:schemeClr val="bg1">
                    <a:lumMod val="50000"/>
                  </a:schemeClr>
                </a:solidFill>
                <a:latin typeface="Century Gothic" panose="020B0502020202020204" pitchFamily="34" charset="0"/>
                <a:ea typeface="ヒラギノ角ゴ ProN W3" pitchFamily="-84" charset="-128"/>
                <a:sym typeface="Gill Sans" pitchFamily="-84" charset="0"/>
              </a:rPr>
              <a:t>p.m</a:t>
            </a:r>
            <a:r>
              <a:rPr lang="pl-PL" sz="2400" b="1" dirty="0">
                <a:solidFill>
                  <a:schemeClr val="bg1">
                    <a:lumMod val="50000"/>
                  </a:schemeClr>
                </a:solidFill>
                <a:latin typeface="Century Gothic" panose="020B0502020202020204" pitchFamily="34" charset="0"/>
                <a:ea typeface="ヒラギノ角ゴ ProN W3" pitchFamily="-84" charset="-128"/>
                <a:sym typeface="Gill Sans" pitchFamily="-84" charset="0"/>
              </a:rPr>
              <a:t>. ET </a:t>
            </a:r>
            <a:br>
              <a:rPr lang="pl-PL" sz="2400" b="1" dirty="0">
                <a:solidFill>
                  <a:schemeClr val="bg1">
                    <a:lumMod val="50000"/>
                  </a:schemeClr>
                </a:solidFill>
                <a:latin typeface="Century Gothic" panose="020B0502020202020204" pitchFamily="34" charset="0"/>
                <a:ea typeface="ヒラギノ角ゴ ProN W3" pitchFamily="-84" charset="-128"/>
                <a:sym typeface="Gill Sans" pitchFamily="-84" charset="0"/>
              </a:rPr>
            </a:br>
            <a:r>
              <a:rPr lang="pl-PL" sz="2400" b="1" dirty="0">
                <a:solidFill>
                  <a:schemeClr val="bg1">
                    <a:lumMod val="50000"/>
                  </a:schemeClr>
                </a:solidFill>
                <a:latin typeface="Century Gothic" panose="020B0502020202020204" pitchFamily="34" charset="0"/>
                <a:ea typeface="ヒラギノ角ゴ ProN W3" pitchFamily="-84" charset="-128"/>
                <a:sym typeface="Gill Sans" pitchFamily="-84" charset="0"/>
              </a:rPr>
              <a:t>3</a:t>
            </a:r>
            <a:r>
              <a:rPr lang="en-US" sz="2400" b="1" dirty="0">
                <a:solidFill>
                  <a:schemeClr val="bg1">
                    <a:lumMod val="50000"/>
                  </a:schemeClr>
                </a:solidFill>
                <a:latin typeface="Century Gothic" panose="020B0502020202020204" pitchFamily="34" charset="0"/>
                <a:ea typeface="ヒラギノ角ゴ ProN W3" pitchFamily="-84" charset="-128"/>
                <a:sym typeface="Gill Sans" pitchFamily="-84" charset="0"/>
              </a:rPr>
              <a:t>0</a:t>
            </a:r>
            <a:r>
              <a:rPr lang="pl-PL" sz="2400" b="1" dirty="0">
                <a:solidFill>
                  <a:schemeClr val="bg1">
                    <a:lumMod val="50000"/>
                  </a:schemeClr>
                </a:solidFill>
                <a:latin typeface="Century Gothic" panose="020B0502020202020204" pitchFamily="34" charset="0"/>
                <a:ea typeface="ヒラギノ角ゴ ProN W3" pitchFamily="-84" charset="-128"/>
                <a:sym typeface="Gill Sans" pitchFamily="-84" charset="0"/>
              </a:rPr>
              <a:t> </a:t>
            </a:r>
            <a:r>
              <a:rPr lang="en-US" sz="2400" b="1" dirty="0">
                <a:solidFill>
                  <a:schemeClr val="bg1">
                    <a:lumMod val="50000"/>
                  </a:schemeClr>
                </a:solidFill>
                <a:latin typeface="Century Gothic" panose="020B0502020202020204" pitchFamily="34" charset="0"/>
                <a:ea typeface="ヒラギノ角ゴ ProN W3" pitchFamily="-84" charset="-128"/>
                <a:sym typeface="Gill Sans" pitchFamily="-84" charset="0"/>
              </a:rPr>
              <a:t>April</a:t>
            </a:r>
            <a:r>
              <a:rPr lang="pl-PL" sz="2400" b="1" dirty="0">
                <a:solidFill>
                  <a:schemeClr val="bg1">
                    <a:lumMod val="50000"/>
                  </a:schemeClr>
                </a:solidFill>
                <a:latin typeface="Century Gothic" panose="020B0502020202020204" pitchFamily="34" charset="0"/>
                <a:ea typeface="ヒラギノ角ゴ ProN W3" pitchFamily="-84" charset="-128"/>
                <a:sym typeface="Gill Sans" pitchFamily="-84" charset="0"/>
              </a:rPr>
              <a:t> 2020</a:t>
            </a:r>
          </a:p>
        </p:txBody>
      </p:sp>
      <p:sp>
        <p:nvSpPr>
          <p:cNvPr id="5" name="Rectangle 4">
            <a:extLst>
              <a:ext uri="{FF2B5EF4-FFF2-40B4-BE49-F238E27FC236}">
                <a16:creationId xmlns:a16="http://schemas.microsoft.com/office/drawing/2014/main" id="{68980EBF-AF5B-8344-8B71-E5672091B3B7}"/>
              </a:ext>
            </a:extLst>
          </p:cNvPr>
          <p:cNvSpPr/>
          <p:nvPr/>
        </p:nvSpPr>
        <p:spPr>
          <a:xfrm>
            <a:off x="7265225" y="3116308"/>
            <a:ext cx="3139001" cy="461665"/>
          </a:xfrm>
          <a:prstGeom prst="rect">
            <a:avLst/>
          </a:prstGeom>
        </p:spPr>
        <p:txBody>
          <a:bodyPr wrap="none">
            <a:spAutoFit/>
          </a:bodyPr>
          <a:lstStyle/>
          <a:p>
            <a:pPr algn="ctr" defTabSz="964326">
              <a:defRPr/>
            </a:pPr>
            <a:r>
              <a:rPr lang="en-US" sz="2400" kern="0" dirty="0">
                <a:solidFill>
                  <a:srgbClr val="5FA043"/>
                </a:solidFill>
                <a:latin typeface="Century Gothic" panose="020B0502020202020204" pitchFamily="34" charset="0"/>
                <a:ea typeface="Century Gothic" charset="0"/>
                <a:cs typeface="Century Gothic" charset="0"/>
                <a:sym typeface="Gill Sans" pitchFamily="-84" charset="0"/>
              </a:rPr>
              <a:t>PROMOTION STARTS</a:t>
            </a:r>
          </a:p>
        </p:txBody>
      </p:sp>
      <p:sp>
        <p:nvSpPr>
          <p:cNvPr id="16" name="TextBox 15">
            <a:extLst>
              <a:ext uri="{FF2B5EF4-FFF2-40B4-BE49-F238E27FC236}">
                <a16:creationId xmlns:a16="http://schemas.microsoft.com/office/drawing/2014/main" id="{CEE3355D-477E-4F8E-AEE9-BF4788DDB148}"/>
              </a:ext>
            </a:extLst>
          </p:cNvPr>
          <p:cNvSpPr txBox="1"/>
          <p:nvPr/>
        </p:nvSpPr>
        <p:spPr>
          <a:xfrm>
            <a:off x="959018" y="4893610"/>
            <a:ext cx="4534170" cy="1077218"/>
          </a:xfrm>
          <a:prstGeom prst="rect">
            <a:avLst/>
          </a:prstGeom>
          <a:noFill/>
        </p:spPr>
        <p:txBody>
          <a:bodyPr wrap="square" rtlCol="0">
            <a:spAutoFit/>
          </a:bodyPr>
          <a:lstStyle/>
          <a:p>
            <a:pPr defTabSz="964326">
              <a:defRPr/>
            </a:pPr>
            <a:r>
              <a:rPr lang="en-US" sz="3200" kern="0" dirty="0">
                <a:solidFill>
                  <a:schemeClr val="bg1"/>
                </a:solidFill>
                <a:latin typeface="Century Gothic" charset="0"/>
                <a:ea typeface="Century Gothic" charset="0"/>
                <a:cs typeface="Century Gothic" charset="0"/>
              </a:rPr>
              <a:t>Earn a bonus, plus commissions!</a:t>
            </a:r>
          </a:p>
        </p:txBody>
      </p:sp>
      <p:grpSp>
        <p:nvGrpSpPr>
          <p:cNvPr id="3" name="Group 2">
            <a:extLst>
              <a:ext uri="{FF2B5EF4-FFF2-40B4-BE49-F238E27FC236}">
                <a16:creationId xmlns:a16="http://schemas.microsoft.com/office/drawing/2014/main" id="{C1C4B9E6-22E3-4A4A-B17E-D0737BD22F5A}"/>
              </a:ext>
            </a:extLst>
          </p:cNvPr>
          <p:cNvGrpSpPr/>
          <p:nvPr/>
        </p:nvGrpSpPr>
        <p:grpSpPr>
          <a:xfrm>
            <a:off x="4772269" y="2905069"/>
            <a:ext cx="1047862" cy="1047862"/>
            <a:chOff x="4657687" y="2458208"/>
            <a:chExt cx="1267913" cy="1267913"/>
          </a:xfrm>
        </p:grpSpPr>
        <p:sp>
          <p:nvSpPr>
            <p:cNvPr id="21" name="Oval 20">
              <a:extLst>
                <a:ext uri="{FF2B5EF4-FFF2-40B4-BE49-F238E27FC236}">
                  <a16:creationId xmlns:a16="http://schemas.microsoft.com/office/drawing/2014/main" id="{0F40A8E5-AA09-4F02-8D9B-C4769DF7C812}"/>
                </a:ext>
              </a:extLst>
            </p:cNvPr>
            <p:cNvSpPr/>
            <p:nvPr/>
          </p:nvSpPr>
          <p:spPr>
            <a:xfrm>
              <a:off x="4657687" y="2458208"/>
              <a:ext cx="1267913" cy="1267913"/>
            </a:xfrm>
            <a:prstGeom prst="ellipse">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close up of a logo&#10;&#10;Description automatically generated">
              <a:extLst>
                <a:ext uri="{FF2B5EF4-FFF2-40B4-BE49-F238E27FC236}">
                  <a16:creationId xmlns:a16="http://schemas.microsoft.com/office/drawing/2014/main" id="{45918E6D-0FA5-4692-BC84-8759D5B582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7450" y="2749146"/>
              <a:ext cx="1028385" cy="817073"/>
            </a:xfrm>
            <a:prstGeom prst="rect">
              <a:avLst/>
            </a:prstGeom>
          </p:spPr>
        </p:pic>
      </p:grpSp>
      <p:pic>
        <p:nvPicPr>
          <p:cNvPr id="18" name="Graphic 17">
            <a:extLst>
              <a:ext uri="{FF2B5EF4-FFF2-40B4-BE49-F238E27FC236}">
                <a16:creationId xmlns:a16="http://schemas.microsoft.com/office/drawing/2014/main" id="{108C04F2-24F1-4B1A-80E7-84F5EBF6D27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39632" y="1109770"/>
            <a:ext cx="5190186" cy="1070991"/>
          </a:xfrm>
          <a:prstGeom prst="rect">
            <a:avLst/>
          </a:prstGeom>
        </p:spPr>
      </p:pic>
    </p:spTree>
    <p:extLst>
      <p:ext uri="{BB962C8B-B14F-4D97-AF65-F5344CB8AC3E}">
        <p14:creationId xmlns:p14="http://schemas.microsoft.com/office/powerpoint/2010/main" val="3782287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3" name="Picture 2" descr="A picture containing green, ball, player, field&#10;&#10;Description automatically generated">
            <a:extLst>
              <a:ext uri="{FF2B5EF4-FFF2-40B4-BE49-F238E27FC236}">
                <a16:creationId xmlns:a16="http://schemas.microsoft.com/office/drawing/2014/main" id="{985C3800-2372-6749-A41D-E4AAAA3AED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2" y="0"/>
            <a:ext cx="12186196" cy="6858000"/>
          </a:xfrm>
          <a:prstGeom prst="rect">
            <a:avLst/>
          </a:prstGeom>
        </p:spPr>
      </p:pic>
      <p:sp>
        <p:nvSpPr>
          <p:cNvPr id="10" name="TextBox 9">
            <a:extLst>
              <a:ext uri="{FF2B5EF4-FFF2-40B4-BE49-F238E27FC236}">
                <a16:creationId xmlns:a16="http://schemas.microsoft.com/office/drawing/2014/main" id="{013D7201-B2D3-4BA3-9494-B510E189B04A}"/>
              </a:ext>
            </a:extLst>
          </p:cNvPr>
          <p:cNvSpPr txBox="1"/>
          <p:nvPr/>
        </p:nvSpPr>
        <p:spPr>
          <a:xfrm>
            <a:off x="595028" y="4111273"/>
            <a:ext cx="6026059" cy="2352876"/>
          </a:xfrm>
          <a:prstGeom prst="rect">
            <a:avLst/>
          </a:prstGeom>
        </p:spPr>
        <p:txBody>
          <a:bodyPr vert="horz" lIns="91440" tIns="45720" rIns="91440" bIns="45720" numCol="1" rtlCol="0">
            <a:normAutofit/>
          </a:bodyPr>
          <a:lstStyle/>
          <a:p>
            <a:pPr>
              <a:lnSpc>
                <a:spcPct val="90000"/>
              </a:lnSpc>
              <a:spcAft>
                <a:spcPts val="600"/>
              </a:spcAft>
              <a:defRPr/>
            </a:pPr>
            <a:r>
              <a:rPr lang="en-US" sz="2800" b="1" dirty="0">
                <a:solidFill>
                  <a:schemeClr val="bg1"/>
                </a:solidFill>
                <a:latin typeface="Century Gothic" panose="020B0502020202020204" pitchFamily="34" charset="0"/>
              </a:rPr>
              <a:t>RANK UP TO JADE EXECUTIVE</a:t>
            </a:r>
          </a:p>
          <a:p>
            <a:pPr>
              <a:lnSpc>
                <a:spcPct val="90000"/>
              </a:lnSpc>
              <a:spcAft>
                <a:spcPts val="600"/>
              </a:spcAft>
              <a:defRPr/>
            </a:pPr>
            <a:r>
              <a:rPr lang="en-US" sz="2000" dirty="0">
                <a:solidFill>
                  <a:schemeClr val="bg1"/>
                </a:solidFill>
                <a:latin typeface="Century Gothic" panose="020B0502020202020204" pitchFamily="34" charset="0"/>
              </a:rPr>
              <a:t>Executives or below who advance </a:t>
            </a:r>
            <a:br>
              <a:rPr lang="en-US" sz="2000" dirty="0">
                <a:solidFill>
                  <a:schemeClr val="bg1"/>
                </a:solidFill>
                <a:latin typeface="Century Gothic" panose="020B0502020202020204" pitchFamily="34" charset="0"/>
              </a:rPr>
            </a:br>
            <a:r>
              <a:rPr lang="en-US" sz="2000" dirty="0">
                <a:solidFill>
                  <a:schemeClr val="bg1"/>
                </a:solidFill>
                <a:latin typeface="Century Gothic" panose="020B0502020202020204" pitchFamily="34" charset="0"/>
              </a:rPr>
              <a:t>in rank to Jade Executive and accumulate 600 PGV during the promotional period </a:t>
            </a:r>
            <a:br>
              <a:rPr lang="en-US" sz="2000" dirty="0">
                <a:solidFill>
                  <a:schemeClr val="bg1"/>
                </a:solidFill>
                <a:latin typeface="Century Gothic" panose="020B0502020202020204" pitchFamily="34" charset="0"/>
              </a:rPr>
            </a:br>
            <a:r>
              <a:rPr lang="en-US" sz="2000" dirty="0">
                <a:solidFill>
                  <a:schemeClr val="bg1"/>
                </a:solidFill>
                <a:latin typeface="Century Gothic" panose="020B0502020202020204" pitchFamily="34" charset="0"/>
              </a:rPr>
              <a:t>can earn a $175 USD bonus, </a:t>
            </a:r>
          </a:p>
          <a:p>
            <a:pPr>
              <a:lnSpc>
                <a:spcPct val="90000"/>
              </a:lnSpc>
              <a:spcAft>
                <a:spcPts val="600"/>
              </a:spcAft>
              <a:defRPr/>
            </a:pPr>
            <a:r>
              <a:rPr lang="en-US" sz="2000" dirty="0">
                <a:solidFill>
                  <a:schemeClr val="bg1"/>
                </a:solidFill>
                <a:latin typeface="Century Gothic" panose="020B0502020202020204" pitchFamily="34" charset="0"/>
              </a:rPr>
              <a:t>plus commissions.</a:t>
            </a:r>
            <a:endParaRPr lang="en-US" sz="2000" dirty="0">
              <a:latin typeface="Century Gothic" panose="020B0502020202020204" pitchFamily="34" charset="0"/>
            </a:endParaRPr>
          </a:p>
        </p:txBody>
      </p:sp>
      <p:graphicFrame>
        <p:nvGraphicFramePr>
          <p:cNvPr id="11" name="Table 10">
            <a:extLst>
              <a:ext uri="{FF2B5EF4-FFF2-40B4-BE49-F238E27FC236}">
                <a16:creationId xmlns:a16="http://schemas.microsoft.com/office/drawing/2014/main" id="{33CF2BDD-80F5-427F-ADB1-1DB88DAA31A1}"/>
              </a:ext>
            </a:extLst>
          </p:cNvPr>
          <p:cNvGraphicFramePr>
            <a:graphicFrameLocks noGrp="1"/>
          </p:cNvGraphicFramePr>
          <p:nvPr>
            <p:extLst>
              <p:ext uri="{D42A27DB-BD31-4B8C-83A1-F6EECF244321}">
                <p14:modId xmlns:p14="http://schemas.microsoft.com/office/powerpoint/2010/main" val="829447401"/>
              </p:ext>
            </p:extLst>
          </p:nvPr>
        </p:nvGraphicFramePr>
        <p:xfrm>
          <a:off x="714308" y="2347372"/>
          <a:ext cx="6337984" cy="1494557"/>
        </p:xfrm>
        <a:graphic>
          <a:graphicData uri="http://schemas.openxmlformats.org/drawingml/2006/table">
            <a:tbl>
              <a:tblPr firstRow="1" bandRow="1">
                <a:tableStyleId>{8EC20E35-A176-4012-BC5E-935CFFF8708E}</a:tableStyleId>
              </a:tblPr>
              <a:tblGrid>
                <a:gridCol w="2899781">
                  <a:extLst>
                    <a:ext uri="{9D8B030D-6E8A-4147-A177-3AD203B41FA5}">
                      <a16:colId xmlns:a16="http://schemas.microsoft.com/office/drawing/2014/main" val="929333393"/>
                    </a:ext>
                  </a:extLst>
                </a:gridCol>
                <a:gridCol w="1415615">
                  <a:extLst>
                    <a:ext uri="{9D8B030D-6E8A-4147-A177-3AD203B41FA5}">
                      <a16:colId xmlns:a16="http://schemas.microsoft.com/office/drawing/2014/main" val="433825328"/>
                    </a:ext>
                  </a:extLst>
                </a:gridCol>
                <a:gridCol w="2022588">
                  <a:extLst>
                    <a:ext uri="{9D8B030D-6E8A-4147-A177-3AD203B41FA5}">
                      <a16:colId xmlns:a16="http://schemas.microsoft.com/office/drawing/2014/main" val="255325122"/>
                    </a:ext>
                  </a:extLst>
                </a:gridCol>
              </a:tblGrid>
              <a:tr h="552431">
                <a:tc>
                  <a:txBody>
                    <a:bodyPr/>
                    <a:lstStyle/>
                    <a:p>
                      <a:r>
                        <a:rPr lang="en-US" sz="2400" dirty="0">
                          <a:latin typeface="Century Gothic" panose="020B0502020202020204" pitchFamily="34" charset="0"/>
                        </a:rPr>
                        <a:t>RANK</a:t>
                      </a:r>
                    </a:p>
                  </a:txBody>
                  <a:tcPr marL="168397" marR="168397" marT="84199" marB="84199" anchor="ctr">
                    <a:lnL>
                      <a:noFill/>
                    </a:lnL>
                    <a:lnR>
                      <a:noFill/>
                    </a:lnR>
                    <a:lnT w="25400" cmpd="sng">
                      <a:noFill/>
                    </a:lnT>
                    <a:lnB w="25400" cmpd="sng">
                      <a:noFill/>
                    </a:lnB>
                    <a:lnTlToBr w="12700" cmpd="sng">
                      <a:noFill/>
                      <a:prstDash val="solid"/>
                    </a:lnTlToBr>
                    <a:lnBlToTr w="12700" cmpd="sng">
                      <a:noFill/>
                      <a:prstDash val="solid"/>
                    </a:lnBlToTr>
                    <a:solidFill>
                      <a:srgbClr val="236A22"/>
                    </a:solidFill>
                  </a:tcPr>
                </a:tc>
                <a:tc>
                  <a:txBody>
                    <a:bodyPr/>
                    <a:lstStyle/>
                    <a:p>
                      <a:r>
                        <a:rPr lang="en-US" sz="2400" dirty="0">
                          <a:latin typeface="Century Gothic" panose="020B0502020202020204" pitchFamily="34" charset="0"/>
                        </a:rPr>
                        <a:t>PGV</a:t>
                      </a:r>
                    </a:p>
                  </a:txBody>
                  <a:tcPr marL="168397" marR="168397" marT="84199" marB="84199" anchor="ctr">
                    <a:lnL>
                      <a:noFill/>
                    </a:lnL>
                    <a:lnR>
                      <a:noFill/>
                    </a:lnR>
                    <a:lnT w="25400" cmpd="sng">
                      <a:noFill/>
                    </a:lnT>
                    <a:lnB w="25400" cmpd="sng">
                      <a:noFill/>
                    </a:lnB>
                    <a:lnTlToBr w="12700" cmpd="sng">
                      <a:noFill/>
                      <a:prstDash val="solid"/>
                    </a:lnTlToBr>
                    <a:lnBlToTr w="12700" cmpd="sng">
                      <a:noFill/>
                      <a:prstDash val="solid"/>
                    </a:lnBlToTr>
                    <a:solidFill>
                      <a:srgbClr val="236A22"/>
                    </a:solidFill>
                  </a:tcPr>
                </a:tc>
                <a:tc>
                  <a:txBody>
                    <a:bodyPr/>
                    <a:lstStyle/>
                    <a:p>
                      <a:r>
                        <a:rPr lang="en-US" sz="2400" dirty="0">
                          <a:latin typeface="Century Gothic" panose="020B0502020202020204" pitchFamily="34" charset="0"/>
                        </a:rPr>
                        <a:t>BONUS</a:t>
                      </a:r>
                    </a:p>
                  </a:txBody>
                  <a:tcPr marL="168397" marR="168397" marT="84199" marB="84199" anchor="ctr">
                    <a:lnL>
                      <a:noFill/>
                    </a:lnL>
                    <a:lnR>
                      <a:noFill/>
                    </a:lnR>
                    <a:lnT w="25400" cmpd="sng">
                      <a:noFill/>
                    </a:lnT>
                    <a:lnB w="25400" cmpd="sng">
                      <a:noFill/>
                    </a:lnB>
                    <a:lnTlToBr w="12700" cmpd="sng">
                      <a:noFill/>
                      <a:prstDash val="solid"/>
                    </a:lnTlToBr>
                    <a:lnBlToTr w="12700" cmpd="sng">
                      <a:noFill/>
                      <a:prstDash val="solid"/>
                    </a:lnBlToTr>
                    <a:solidFill>
                      <a:srgbClr val="236A22"/>
                    </a:solidFill>
                  </a:tcPr>
                </a:tc>
                <a:extLst>
                  <a:ext uri="{0D108BD9-81ED-4DB2-BD59-A6C34878D82A}">
                    <a16:rowId xmlns:a16="http://schemas.microsoft.com/office/drawing/2014/main" val="3058131225"/>
                  </a:ext>
                </a:extLst>
              </a:tr>
              <a:tr h="942126">
                <a:tc>
                  <a:txBody>
                    <a:bodyPr/>
                    <a:lstStyle/>
                    <a:p>
                      <a:r>
                        <a:rPr lang="en-US" sz="2400" dirty="0">
                          <a:solidFill>
                            <a:schemeClr val="accent6">
                              <a:lumMod val="50000"/>
                            </a:schemeClr>
                          </a:solidFill>
                          <a:latin typeface="Century Gothic" panose="020B0502020202020204" pitchFamily="34" charset="0"/>
                        </a:rPr>
                        <a:t>Jade Executive</a:t>
                      </a:r>
                    </a:p>
                  </a:txBody>
                  <a:tcPr marL="168397" marR="168397" marT="84199" marB="84199" anchor="ctr">
                    <a:lnL>
                      <a:noFill/>
                    </a:lnL>
                    <a:lnR>
                      <a:noFill/>
                    </a:lnR>
                    <a:lnT w="25400" cmpd="sng">
                      <a:noFill/>
                    </a:lnT>
                    <a:lnB w="25400" cmpd="sng">
                      <a:noFill/>
                    </a:lnB>
                    <a:lnTlToBr w="12700" cmpd="sng">
                      <a:noFill/>
                      <a:prstDash val="solid"/>
                    </a:lnTlToBr>
                    <a:lnBlToTr w="12700" cmpd="sng">
                      <a:noFill/>
                      <a:prstDash val="solid"/>
                    </a:lnBlToTr>
                    <a:solidFill>
                      <a:srgbClr val="B2D57B"/>
                    </a:solidFill>
                  </a:tcPr>
                </a:tc>
                <a:tc>
                  <a:txBody>
                    <a:bodyPr/>
                    <a:lstStyle/>
                    <a:p>
                      <a:r>
                        <a:rPr lang="en-US" sz="2400" dirty="0">
                          <a:solidFill>
                            <a:schemeClr val="accent6">
                              <a:lumMod val="50000"/>
                            </a:schemeClr>
                          </a:solidFill>
                          <a:latin typeface="Century Gothic" panose="020B0502020202020204" pitchFamily="34" charset="0"/>
                        </a:rPr>
                        <a:t>600</a:t>
                      </a:r>
                    </a:p>
                  </a:txBody>
                  <a:tcPr marL="168397" marR="168397" marT="84199" marB="84199" anchor="ctr">
                    <a:lnL>
                      <a:noFill/>
                    </a:lnL>
                    <a:lnR>
                      <a:noFill/>
                    </a:lnR>
                    <a:lnT w="25400" cmpd="sng">
                      <a:noFill/>
                    </a:lnT>
                    <a:lnB w="25400" cmpd="sng">
                      <a:noFill/>
                    </a:lnB>
                    <a:lnTlToBr w="12700" cmpd="sng">
                      <a:noFill/>
                      <a:prstDash val="solid"/>
                    </a:lnTlToBr>
                    <a:lnBlToTr w="12700" cmpd="sng">
                      <a:noFill/>
                      <a:prstDash val="solid"/>
                    </a:lnBlToTr>
                    <a:solidFill>
                      <a:srgbClr val="B2D57B"/>
                    </a:solidFill>
                  </a:tcPr>
                </a:tc>
                <a:tc>
                  <a:txBody>
                    <a:bodyPr/>
                    <a:lstStyle/>
                    <a:p>
                      <a:r>
                        <a:rPr lang="en-US" sz="2400" dirty="0">
                          <a:solidFill>
                            <a:schemeClr val="accent6">
                              <a:lumMod val="50000"/>
                            </a:schemeClr>
                          </a:solidFill>
                          <a:latin typeface="Century Gothic" panose="020B0502020202020204" pitchFamily="34" charset="0"/>
                        </a:rPr>
                        <a:t>$175</a:t>
                      </a:r>
                    </a:p>
                  </a:txBody>
                  <a:tcPr marL="168397" marR="168397" marT="84199" marB="84199" anchor="ctr">
                    <a:lnL>
                      <a:noFill/>
                    </a:lnL>
                    <a:lnR>
                      <a:noFill/>
                    </a:lnR>
                    <a:lnT w="25400" cmpd="sng">
                      <a:noFill/>
                    </a:lnT>
                    <a:lnB w="25400" cmpd="sng">
                      <a:noFill/>
                    </a:lnB>
                    <a:lnTlToBr w="12700" cmpd="sng">
                      <a:noFill/>
                      <a:prstDash val="solid"/>
                    </a:lnTlToBr>
                    <a:lnBlToTr w="12700" cmpd="sng">
                      <a:noFill/>
                      <a:prstDash val="solid"/>
                    </a:lnBlToTr>
                    <a:solidFill>
                      <a:srgbClr val="B2D57B"/>
                    </a:solidFill>
                  </a:tcPr>
                </a:tc>
                <a:extLst>
                  <a:ext uri="{0D108BD9-81ED-4DB2-BD59-A6C34878D82A}">
                    <a16:rowId xmlns:a16="http://schemas.microsoft.com/office/drawing/2014/main" val="1869864978"/>
                  </a:ext>
                </a:extLst>
              </a:tr>
            </a:tbl>
          </a:graphicData>
        </a:graphic>
      </p:graphicFrame>
      <p:sp>
        <p:nvSpPr>
          <p:cNvPr id="5" name="TextBox 4">
            <a:extLst>
              <a:ext uri="{FF2B5EF4-FFF2-40B4-BE49-F238E27FC236}">
                <a16:creationId xmlns:a16="http://schemas.microsoft.com/office/drawing/2014/main" id="{A4DA933B-8C97-0A46-B4AD-9127E4A24493}"/>
              </a:ext>
            </a:extLst>
          </p:cNvPr>
          <p:cNvSpPr txBox="1"/>
          <p:nvPr/>
        </p:nvSpPr>
        <p:spPr>
          <a:xfrm>
            <a:off x="595028" y="346290"/>
            <a:ext cx="9129486" cy="480131"/>
          </a:xfrm>
          <a:prstGeom prst="rect">
            <a:avLst/>
          </a:prstGeom>
          <a:noFill/>
        </p:spPr>
        <p:txBody>
          <a:bodyPr wrap="square" rtlCol="0">
            <a:spAutoFit/>
          </a:bodyPr>
          <a:lstStyle/>
          <a:p>
            <a:pPr>
              <a:lnSpc>
                <a:spcPct val="90000"/>
              </a:lnSpc>
              <a:spcBef>
                <a:spcPct val="0"/>
              </a:spcBef>
              <a:spcAft>
                <a:spcPts val="600"/>
              </a:spcAft>
            </a:pPr>
            <a:r>
              <a:rPr lang="en-US" sz="2800" spc="300" dirty="0">
                <a:solidFill>
                  <a:schemeClr val="bg1"/>
                </a:solidFill>
                <a:latin typeface="Century Gothic" panose="020B0502020202020204" pitchFamily="34" charset="0"/>
              </a:rPr>
              <a:t>EARN A BONUS THIS MONTH WITH THE</a:t>
            </a:r>
            <a:endParaRPr lang="en-US" sz="2800" b="1" spc="300" dirty="0">
              <a:solidFill>
                <a:schemeClr val="bg1"/>
              </a:solidFill>
              <a:latin typeface="Century Gothic" panose="020B0502020202020204" pitchFamily="34" charset="0"/>
            </a:endParaRPr>
          </a:p>
        </p:txBody>
      </p:sp>
      <p:pic>
        <p:nvPicPr>
          <p:cNvPr id="9" name="Graphic 8">
            <a:extLst>
              <a:ext uri="{FF2B5EF4-FFF2-40B4-BE49-F238E27FC236}">
                <a16:creationId xmlns:a16="http://schemas.microsoft.com/office/drawing/2014/main" id="{A1C877A3-04DB-4AB2-A307-F5DA268292E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88206" y="961093"/>
            <a:ext cx="5190186" cy="1070991"/>
          </a:xfrm>
          <a:prstGeom prst="rect">
            <a:avLst/>
          </a:prstGeom>
        </p:spPr>
      </p:pic>
    </p:spTree>
    <p:extLst>
      <p:ext uri="{BB962C8B-B14F-4D97-AF65-F5344CB8AC3E}">
        <p14:creationId xmlns:p14="http://schemas.microsoft.com/office/powerpoint/2010/main" val="297535217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group of people posing for the camera&#10;&#10;Description automatically generated">
            <a:extLst>
              <a:ext uri="{FF2B5EF4-FFF2-40B4-BE49-F238E27FC236}">
                <a16:creationId xmlns:a16="http://schemas.microsoft.com/office/drawing/2014/main" id="{582C1256-E2BA-41AA-85C3-E5846CC13CE5}"/>
              </a:ext>
            </a:extLst>
          </p:cNvPr>
          <p:cNvPicPr>
            <a:picLocks noChangeAspect="1"/>
          </p:cNvPicPr>
          <p:nvPr/>
        </p:nvPicPr>
        <p:blipFill rotWithShape="1">
          <a:blip r:embed="rId2">
            <a:extLst>
              <a:ext uri="{28A0092B-C50C-407E-A947-70E740481C1C}">
                <a14:useLocalDpi xmlns:a14="http://schemas.microsoft.com/office/drawing/2010/main" val="0"/>
              </a:ext>
            </a:extLst>
          </a:blip>
          <a:srcRect t="4538" b="11042"/>
          <a:stretch/>
        </p:blipFill>
        <p:spPr>
          <a:xfrm>
            <a:off x="0" y="0"/>
            <a:ext cx="12191979" cy="6858000"/>
          </a:xfrm>
          <a:prstGeom prst="rect">
            <a:avLst/>
          </a:prstGeom>
        </p:spPr>
      </p:pic>
      <p:sp>
        <p:nvSpPr>
          <p:cNvPr id="18" name="Rectangle 17">
            <a:extLst>
              <a:ext uri="{FF2B5EF4-FFF2-40B4-BE49-F238E27FC236}">
                <a16:creationId xmlns:a16="http://schemas.microsoft.com/office/drawing/2014/main" id="{704700FE-1C87-4DD5-8229-2976B0741CB9}"/>
              </a:ext>
            </a:extLst>
          </p:cNvPr>
          <p:cNvSpPr/>
          <p:nvPr/>
        </p:nvSpPr>
        <p:spPr>
          <a:xfrm>
            <a:off x="0" y="0"/>
            <a:ext cx="12191979" cy="5850285"/>
          </a:xfrm>
          <a:prstGeom prst="rect">
            <a:avLst/>
          </a:prstGeom>
          <a:solidFill>
            <a:srgbClr val="70AD4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Rectangle 15">
            <a:extLst>
              <a:ext uri="{FF2B5EF4-FFF2-40B4-BE49-F238E27FC236}">
                <a16:creationId xmlns:a16="http://schemas.microsoft.com/office/drawing/2014/main" id="{48B68374-E5F3-2849-A098-7FF4D187BB68}"/>
              </a:ext>
            </a:extLst>
          </p:cNvPr>
          <p:cNvSpPr/>
          <p:nvPr/>
        </p:nvSpPr>
        <p:spPr>
          <a:xfrm>
            <a:off x="550887" y="495942"/>
            <a:ext cx="4759379" cy="5850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p:cNvSpPr txBox="1"/>
          <p:nvPr/>
        </p:nvSpPr>
        <p:spPr>
          <a:xfrm>
            <a:off x="5979583" y="3397728"/>
            <a:ext cx="5776988" cy="2948499"/>
          </a:xfrm>
          <a:prstGeom prst="rect">
            <a:avLst/>
          </a:prstGeom>
          <a:noFill/>
        </p:spPr>
        <p:txBody>
          <a:bodyPr wrap="square" numCol="1" rtlCol="0">
            <a:spAutoFit/>
          </a:bodyPr>
          <a:lstStyle/>
          <a:p>
            <a:pPr defTabSz="964326">
              <a:defRPr/>
            </a:pPr>
            <a:r>
              <a:rPr lang="en-US" sz="2320" b="1" kern="0" dirty="0">
                <a:solidFill>
                  <a:schemeClr val="bg1"/>
                </a:solidFill>
                <a:latin typeface="Century Gothic" charset="0"/>
                <a:ea typeface="Century Gothic" charset="0"/>
                <a:cs typeface="Century Gothic" charset="0"/>
              </a:rPr>
              <a:t>To achieve the rank of Jade Executive, you must have:</a:t>
            </a:r>
          </a:p>
          <a:p>
            <a:pPr defTabSz="964326">
              <a:defRPr/>
            </a:pPr>
            <a:endParaRPr lang="en-US" sz="2320" kern="0" dirty="0">
              <a:solidFill>
                <a:schemeClr val="bg1"/>
              </a:solidFill>
              <a:latin typeface="Century Gothic" charset="0"/>
              <a:ea typeface="Century Gothic" charset="0"/>
              <a:cs typeface="Century Gothic" charset="0"/>
            </a:endParaRPr>
          </a:p>
          <a:p>
            <a:pPr marL="0" lvl="1" defTabSz="964326">
              <a:defRPr/>
            </a:pPr>
            <a:r>
              <a:rPr lang="en-US" sz="2320" b="1" kern="0" dirty="0">
                <a:solidFill>
                  <a:schemeClr val="bg1"/>
                </a:solidFill>
                <a:latin typeface="Century Gothic" charset="0"/>
                <a:ea typeface="Century Gothic" charset="0"/>
                <a:cs typeface="Century Gothic" charset="0"/>
              </a:rPr>
              <a:t>4 personally sponsored Executives </a:t>
            </a:r>
            <a:br>
              <a:rPr lang="en-US" sz="2320" b="1" kern="0" dirty="0">
                <a:solidFill>
                  <a:schemeClr val="bg1"/>
                </a:solidFill>
                <a:latin typeface="Century Gothic" charset="0"/>
                <a:ea typeface="Century Gothic" charset="0"/>
                <a:cs typeface="Century Gothic" charset="0"/>
              </a:rPr>
            </a:br>
            <a:r>
              <a:rPr lang="en-US" sz="2320" b="1" kern="0" dirty="0">
                <a:solidFill>
                  <a:schemeClr val="bg1"/>
                </a:solidFill>
                <a:latin typeface="Century Gothic" charset="0"/>
                <a:ea typeface="Century Gothic" charset="0"/>
                <a:cs typeface="Century Gothic" charset="0"/>
              </a:rPr>
              <a:t>(min. 1 each team)</a:t>
            </a:r>
          </a:p>
          <a:p>
            <a:pPr marL="0" lvl="1" defTabSz="964326">
              <a:defRPr/>
            </a:pPr>
            <a:endParaRPr lang="en-US" sz="2320" b="1" kern="0" dirty="0">
              <a:solidFill>
                <a:schemeClr val="bg1"/>
              </a:solidFill>
              <a:latin typeface="Century Gothic" charset="0"/>
              <a:ea typeface="Century Gothic" charset="0"/>
              <a:cs typeface="Century Gothic" charset="0"/>
            </a:endParaRPr>
          </a:p>
          <a:p>
            <a:pPr marL="0" lvl="1" defTabSz="964326">
              <a:defRPr/>
            </a:pPr>
            <a:r>
              <a:rPr lang="en-US" sz="2320" b="1" kern="0" dirty="0">
                <a:solidFill>
                  <a:schemeClr val="bg1"/>
                </a:solidFill>
                <a:latin typeface="Century Gothic" charset="0"/>
                <a:ea typeface="Century Gothic" charset="0"/>
                <a:cs typeface="Century Gothic" charset="0"/>
              </a:rPr>
              <a:t>8 personally sponsored Distributors </a:t>
            </a:r>
            <a:br>
              <a:rPr lang="en-US" sz="2320" b="1" kern="0" dirty="0">
                <a:solidFill>
                  <a:schemeClr val="bg1"/>
                </a:solidFill>
                <a:latin typeface="Century Gothic" charset="0"/>
                <a:ea typeface="Century Gothic" charset="0"/>
                <a:cs typeface="Century Gothic" charset="0"/>
              </a:rPr>
            </a:br>
            <a:r>
              <a:rPr lang="en-US" sz="2320" b="1" kern="0" dirty="0">
                <a:solidFill>
                  <a:schemeClr val="bg1"/>
                </a:solidFill>
                <a:latin typeface="Century Gothic" charset="0"/>
                <a:ea typeface="Century Gothic" charset="0"/>
                <a:cs typeface="Century Gothic" charset="0"/>
              </a:rPr>
              <a:t>(min. 3 each team)</a:t>
            </a:r>
            <a:endParaRPr lang="en-US" sz="2320" kern="0" dirty="0">
              <a:solidFill>
                <a:schemeClr val="bg1"/>
              </a:solidFill>
              <a:latin typeface="Century Gothic" charset="0"/>
              <a:ea typeface="Century Gothic" charset="0"/>
              <a:cs typeface="Century Gothic" charset="0"/>
            </a:endParaRPr>
          </a:p>
        </p:txBody>
      </p:sp>
      <p:pic>
        <p:nvPicPr>
          <p:cNvPr id="13" name="Picture 12">
            <a:extLst>
              <a:ext uri="{FF2B5EF4-FFF2-40B4-BE49-F238E27FC236}">
                <a16:creationId xmlns:a16="http://schemas.microsoft.com/office/drawing/2014/main" id="{799E74AF-A64D-4A57-9BD6-D2D1E0983805}"/>
              </a:ext>
            </a:extLst>
          </p:cNvPr>
          <p:cNvPicPr>
            <a:picLocks noChangeAspect="1"/>
          </p:cNvPicPr>
          <p:nvPr/>
        </p:nvPicPr>
        <p:blipFill rotWithShape="1">
          <a:blip r:embed="rId3">
            <a:biLevel thresh="25000"/>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300000"/>
                    </a14:imgEffect>
                    <a14:imgEffect>
                      <a14:brightnessContrast bright="40000" contrast="-40000"/>
                    </a14:imgEffect>
                  </a14:imgLayer>
                </a14:imgProps>
              </a:ext>
              <a:ext uri="{28A0092B-C50C-407E-A947-70E740481C1C}">
                <a14:useLocalDpi xmlns:a14="http://schemas.microsoft.com/office/drawing/2010/main" val="0"/>
              </a:ext>
            </a:extLst>
          </a:blip>
          <a:srcRect l="15888" r="19365"/>
          <a:stretch/>
        </p:blipFill>
        <p:spPr>
          <a:xfrm>
            <a:off x="6708441" y="275771"/>
            <a:ext cx="3593509" cy="3121957"/>
          </a:xfrm>
          <a:prstGeom prst="rect">
            <a:avLst/>
          </a:prstGeom>
        </p:spPr>
      </p:pic>
      <p:sp>
        <p:nvSpPr>
          <p:cNvPr id="10" name="TextBox 9">
            <a:extLst>
              <a:ext uri="{FF2B5EF4-FFF2-40B4-BE49-F238E27FC236}">
                <a16:creationId xmlns:a16="http://schemas.microsoft.com/office/drawing/2014/main" id="{AA9C7004-B0CB-994C-9F96-93419E17178D}"/>
              </a:ext>
            </a:extLst>
          </p:cNvPr>
          <p:cNvSpPr txBox="1"/>
          <p:nvPr/>
        </p:nvSpPr>
        <p:spPr>
          <a:xfrm>
            <a:off x="833472" y="836561"/>
            <a:ext cx="4188522" cy="3416320"/>
          </a:xfrm>
          <a:prstGeom prst="rect">
            <a:avLst/>
          </a:prstGeom>
          <a:noFill/>
        </p:spPr>
        <p:txBody>
          <a:bodyPr wrap="square" rtlCol="0">
            <a:spAutoFit/>
          </a:bodyPr>
          <a:lstStyle/>
          <a:p>
            <a:pPr algn="ctr"/>
            <a:r>
              <a:rPr lang="en-US" sz="5400" dirty="0">
                <a:solidFill>
                  <a:srgbClr val="5FA043"/>
                </a:solidFill>
                <a:latin typeface="Century Gothic" panose="020B0502020202020204" pitchFamily="34" charset="0"/>
                <a:ea typeface="Cambria" panose="02040503050406030204" pitchFamily="18" charset="0"/>
                <a:cs typeface="Arial Unicode MS" panose="020B0604020202020204" pitchFamily="34" charset="-128"/>
              </a:rPr>
              <a:t>RANK UP </a:t>
            </a:r>
            <a:br>
              <a:rPr lang="en-US" sz="5400" dirty="0">
                <a:solidFill>
                  <a:srgbClr val="5FA043"/>
                </a:solidFill>
                <a:latin typeface="Century Gothic" panose="020B0502020202020204" pitchFamily="34" charset="0"/>
                <a:ea typeface="Cambria" panose="02040503050406030204" pitchFamily="18" charset="0"/>
                <a:cs typeface="Arial Unicode MS" panose="020B0604020202020204" pitchFamily="34" charset="-128"/>
              </a:rPr>
            </a:br>
            <a:r>
              <a:rPr lang="en-US" sz="5400" dirty="0">
                <a:solidFill>
                  <a:srgbClr val="5FA043"/>
                </a:solidFill>
                <a:latin typeface="Century Gothic" panose="020B0502020202020204" pitchFamily="34" charset="0"/>
                <a:ea typeface="Cambria" panose="02040503050406030204" pitchFamily="18" charset="0"/>
                <a:cs typeface="Arial Unicode MS" panose="020B0604020202020204" pitchFamily="34" charset="-128"/>
              </a:rPr>
              <a:t>to </a:t>
            </a:r>
            <a:br>
              <a:rPr lang="en-US" sz="5400" dirty="0">
                <a:solidFill>
                  <a:srgbClr val="5FA043"/>
                </a:solidFill>
                <a:latin typeface="Century Gothic" panose="020B0502020202020204" pitchFamily="34" charset="0"/>
                <a:ea typeface="Cambria" panose="02040503050406030204" pitchFamily="18" charset="0"/>
                <a:cs typeface="Arial Unicode MS" panose="020B0604020202020204" pitchFamily="34" charset="-128"/>
              </a:rPr>
            </a:br>
            <a:r>
              <a:rPr lang="en-US" sz="5400" b="1" dirty="0">
                <a:solidFill>
                  <a:srgbClr val="5FA043"/>
                </a:solidFill>
                <a:latin typeface="Century Gothic" panose="020B0502020202020204" pitchFamily="34" charset="0"/>
                <a:ea typeface="Cambria" panose="02040503050406030204" pitchFamily="18" charset="0"/>
                <a:cs typeface="Arial Unicode MS" panose="020B0604020202020204" pitchFamily="34" charset="-128"/>
              </a:rPr>
              <a:t>REAL JADE </a:t>
            </a:r>
          </a:p>
          <a:p>
            <a:pPr algn="ctr"/>
            <a:r>
              <a:rPr lang="en-US" sz="5400" b="1" dirty="0">
                <a:solidFill>
                  <a:srgbClr val="5FA043"/>
                </a:solidFill>
                <a:latin typeface="Century Gothic" panose="020B0502020202020204" pitchFamily="34" charset="0"/>
                <a:ea typeface="Cambria" panose="02040503050406030204" pitchFamily="18" charset="0"/>
                <a:cs typeface="Arial Unicode MS" panose="020B0604020202020204" pitchFamily="34" charset="-128"/>
              </a:rPr>
              <a:t>EXECUTIVE</a:t>
            </a:r>
          </a:p>
        </p:txBody>
      </p:sp>
      <p:sp>
        <p:nvSpPr>
          <p:cNvPr id="20" name="Rectangle 19">
            <a:extLst>
              <a:ext uri="{FF2B5EF4-FFF2-40B4-BE49-F238E27FC236}">
                <a16:creationId xmlns:a16="http://schemas.microsoft.com/office/drawing/2014/main" id="{23AC9976-BCF1-7746-9FD6-253267F01B26}"/>
              </a:ext>
            </a:extLst>
          </p:cNvPr>
          <p:cNvSpPr/>
          <p:nvPr/>
        </p:nvSpPr>
        <p:spPr>
          <a:xfrm>
            <a:off x="550887" y="4518212"/>
            <a:ext cx="4759379" cy="1828015"/>
          </a:xfrm>
          <a:prstGeom prst="rect">
            <a:avLst/>
          </a:prstGeom>
          <a:solidFill>
            <a:srgbClr val="EFF7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TextBox 6">
            <a:extLst>
              <a:ext uri="{FF2B5EF4-FFF2-40B4-BE49-F238E27FC236}">
                <a16:creationId xmlns:a16="http://schemas.microsoft.com/office/drawing/2014/main" id="{D6C81A56-3AE6-450E-B059-24222689DCB2}"/>
              </a:ext>
            </a:extLst>
          </p:cNvPr>
          <p:cNvSpPr txBox="1"/>
          <p:nvPr/>
        </p:nvSpPr>
        <p:spPr>
          <a:xfrm>
            <a:off x="863272" y="4739721"/>
            <a:ext cx="4134607" cy="1384995"/>
          </a:xfrm>
          <a:prstGeom prst="rect">
            <a:avLst/>
          </a:prstGeom>
          <a:noFill/>
        </p:spPr>
        <p:txBody>
          <a:bodyPr wrap="square" rtlCol="0">
            <a:spAutoFit/>
          </a:bodyPr>
          <a:lstStyle/>
          <a:p>
            <a:pPr algn="ctr"/>
            <a:r>
              <a:rPr lang="en-US" sz="2800" b="1" dirty="0">
                <a:solidFill>
                  <a:srgbClr val="236A22"/>
                </a:solidFill>
                <a:latin typeface="Century Gothic" panose="020B0502020202020204" pitchFamily="34" charset="0"/>
                <a:cs typeface="Gotham Black" pitchFamily="50" charset="0"/>
              </a:rPr>
              <a:t>ACCUMULATE 600 PGV </a:t>
            </a:r>
          </a:p>
          <a:p>
            <a:pPr algn="ctr"/>
            <a:r>
              <a:rPr lang="en-US" sz="2800" b="1" dirty="0">
                <a:solidFill>
                  <a:srgbClr val="236A22"/>
                </a:solidFill>
                <a:latin typeface="Century Gothic" panose="020B0502020202020204" pitchFamily="34" charset="0"/>
                <a:cs typeface="Gotham Black" pitchFamily="50" charset="0"/>
              </a:rPr>
              <a:t>= </a:t>
            </a:r>
          </a:p>
          <a:p>
            <a:pPr algn="ctr"/>
            <a:r>
              <a:rPr lang="en-US" sz="2800" b="1" dirty="0">
                <a:solidFill>
                  <a:srgbClr val="236A22"/>
                </a:solidFill>
                <a:latin typeface="Century Gothic" panose="020B0502020202020204" pitchFamily="34" charset="0"/>
                <a:cs typeface="Gotham Black" pitchFamily="50" charset="0"/>
              </a:rPr>
              <a:t>$175 USD BONUS</a:t>
            </a:r>
          </a:p>
        </p:txBody>
      </p:sp>
      <p:grpSp>
        <p:nvGrpSpPr>
          <p:cNvPr id="19" name="Group 18">
            <a:extLst>
              <a:ext uri="{FF2B5EF4-FFF2-40B4-BE49-F238E27FC236}">
                <a16:creationId xmlns:a16="http://schemas.microsoft.com/office/drawing/2014/main" id="{8945E7EF-6D0E-4291-8D5A-9487CABA2C8F}"/>
              </a:ext>
            </a:extLst>
          </p:cNvPr>
          <p:cNvGrpSpPr/>
          <p:nvPr/>
        </p:nvGrpSpPr>
        <p:grpSpPr>
          <a:xfrm>
            <a:off x="4772269" y="2905069"/>
            <a:ext cx="1047862" cy="1047862"/>
            <a:chOff x="4657687" y="2458208"/>
            <a:chExt cx="1267913" cy="1267913"/>
          </a:xfrm>
        </p:grpSpPr>
        <p:sp>
          <p:nvSpPr>
            <p:cNvPr id="21" name="Oval 20">
              <a:extLst>
                <a:ext uri="{FF2B5EF4-FFF2-40B4-BE49-F238E27FC236}">
                  <a16:creationId xmlns:a16="http://schemas.microsoft.com/office/drawing/2014/main" id="{A220453C-B9E8-4D15-9780-6DF887C8CD2C}"/>
                </a:ext>
              </a:extLst>
            </p:cNvPr>
            <p:cNvSpPr/>
            <p:nvPr/>
          </p:nvSpPr>
          <p:spPr>
            <a:xfrm>
              <a:off x="4657687" y="2458208"/>
              <a:ext cx="1267913" cy="1267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close up of a logo&#10;&#10;Description automatically generated">
              <a:extLst>
                <a:ext uri="{FF2B5EF4-FFF2-40B4-BE49-F238E27FC236}">
                  <a16:creationId xmlns:a16="http://schemas.microsoft.com/office/drawing/2014/main" id="{79AC0294-1116-49EB-B825-C7E06700A0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7450" y="2749146"/>
              <a:ext cx="1028385" cy="817073"/>
            </a:xfrm>
            <a:prstGeom prst="rect">
              <a:avLst/>
            </a:prstGeom>
          </p:spPr>
        </p:pic>
      </p:grpSp>
    </p:spTree>
    <p:extLst>
      <p:ext uri="{BB962C8B-B14F-4D97-AF65-F5344CB8AC3E}">
        <p14:creationId xmlns:p14="http://schemas.microsoft.com/office/powerpoint/2010/main" val="816420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C5E724-5125-FC4C-9031-4EFDA2D88654}"/>
              </a:ext>
            </a:extLst>
          </p:cNvPr>
          <p:cNvSpPr/>
          <p:nvPr/>
        </p:nvSpPr>
        <p:spPr>
          <a:xfrm>
            <a:off x="0" y="0"/>
            <a:ext cx="12192000" cy="1789043"/>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5" name="Picture 4" descr="A close up of a logo&#10;&#10;Description automatically generated">
            <a:extLst>
              <a:ext uri="{FF2B5EF4-FFF2-40B4-BE49-F238E27FC236}">
                <a16:creationId xmlns:a16="http://schemas.microsoft.com/office/drawing/2014/main" id="{FFB3429A-AF33-8447-8494-AC07E6069D8E}"/>
              </a:ext>
            </a:extLst>
          </p:cNvPr>
          <p:cNvPicPr>
            <a:picLocks noChangeAspect="1"/>
          </p:cNvPicPr>
          <p:nvPr/>
        </p:nvPicPr>
        <p:blipFill rotWithShape="1">
          <a:blip r:embed="rId2">
            <a:alphaModFix amt="31000"/>
            <a:extLst>
              <a:ext uri="{28A0092B-C50C-407E-A947-70E740481C1C}">
                <a14:useLocalDpi xmlns:a14="http://schemas.microsoft.com/office/drawing/2010/main" val="0"/>
              </a:ext>
            </a:extLst>
          </a:blip>
          <a:srcRect t="17289" r="13999" b="46798"/>
          <a:stretch/>
        </p:blipFill>
        <p:spPr>
          <a:xfrm>
            <a:off x="6730923" y="0"/>
            <a:ext cx="5461077" cy="1789042"/>
          </a:xfrm>
          <a:prstGeom prst="rect">
            <a:avLst/>
          </a:prstGeom>
          <a:solidFill>
            <a:schemeClr val="bg1">
              <a:alpha val="0"/>
            </a:schemeClr>
          </a:solidFill>
        </p:spPr>
      </p:pic>
      <p:sp>
        <p:nvSpPr>
          <p:cNvPr id="10" name="Rectangle 9">
            <a:extLst>
              <a:ext uri="{FF2B5EF4-FFF2-40B4-BE49-F238E27FC236}">
                <a16:creationId xmlns:a16="http://schemas.microsoft.com/office/drawing/2014/main" id="{BD35FF9B-C89F-42A1-A387-658CA377D149}"/>
              </a:ext>
            </a:extLst>
          </p:cNvPr>
          <p:cNvSpPr/>
          <p:nvPr/>
        </p:nvSpPr>
        <p:spPr>
          <a:xfrm>
            <a:off x="553994" y="2268065"/>
            <a:ext cx="11084011" cy="40042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1622" indent="-361622" defTabSz="964326">
              <a:buFont typeface="Arial" charset="0"/>
              <a:buChar char="•"/>
              <a:defRPr/>
            </a:pPr>
            <a:r>
              <a:rPr lang="en-US" sz="1400" kern="0" dirty="0">
                <a:solidFill>
                  <a:schemeClr val="bg1">
                    <a:lumMod val="50000"/>
                  </a:schemeClr>
                </a:solidFill>
                <a:latin typeface="Century Gothic" charset="0"/>
                <a:ea typeface="Century Gothic" charset="0"/>
                <a:cs typeface="Century Gothic" charset="0"/>
                <a:sym typeface="Gill Sans" pitchFamily="-84" charset="0"/>
              </a:rPr>
              <a:t>PGV is cumulative. Starting rank is based on “paid as” rank at 11:59 p.m. ET 31 Mar. 2020; purchased ranks do not qualify. Existing members will be allowed to earn a bonus on the requalification of a rank. All PGV must be new and earned within the promotional period.</a:t>
            </a:r>
          </a:p>
          <a:p>
            <a:pPr marL="361622" indent="-361622" defTabSz="964326">
              <a:buFont typeface="Arial" charset="0"/>
              <a:buChar char="•"/>
              <a:defRPr/>
            </a:pPr>
            <a:endParaRPr lang="en-US" sz="1400" kern="0" dirty="0">
              <a:solidFill>
                <a:schemeClr val="bg1">
                  <a:lumMod val="50000"/>
                </a:schemeClr>
              </a:solidFill>
              <a:latin typeface="Century Gothic" charset="0"/>
              <a:ea typeface="Century Gothic" charset="0"/>
              <a:cs typeface="Century Gothic" charset="0"/>
              <a:sym typeface="Gill Sans" pitchFamily="-84" charset="0"/>
            </a:endParaRPr>
          </a:p>
          <a:p>
            <a:pPr marL="361622" indent="-361622" defTabSz="964326">
              <a:buFont typeface="Arial" charset="0"/>
              <a:buChar char="•"/>
              <a:defRPr/>
            </a:pPr>
            <a:r>
              <a:rPr lang="en-US" sz="1400" kern="0" dirty="0">
                <a:solidFill>
                  <a:schemeClr val="bg1">
                    <a:lumMod val="50000"/>
                  </a:schemeClr>
                </a:solidFill>
                <a:latin typeface="Century Gothic" charset="0"/>
                <a:ea typeface="Century Gothic" charset="0"/>
                <a:cs typeface="Century Gothic" charset="0"/>
                <a:sym typeface="Gill Sans" pitchFamily="-84" charset="0"/>
              </a:rPr>
              <a:t>Achievers earn only one bonus during the promotional period.  </a:t>
            </a:r>
          </a:p>
          <a:p>
            <a:pPr marL="361622" indent="-361622" defTabSz="964326">
              <a:buFont typeface="Arial" charset="0"/>
              <a:buChar char="•"/>
              <a:defRPr/>
            </a:pPr>
            <a:endParaRPr lang="en-US" sz="1400" kern="0" dirty="0">
              <a:solidFill>
                <a:schemeClr val="bg1">
                  <a:lumMod val="50000"/>
                </a:schemeClr>
              </a:solidFill>
              <a:latin typeface="Century Gothic" charset="0"/>
              <a:ea typeface="Century Gothic" charset="0"/>
              <a:cs typeface="Century Gothic" charset="0"/>
              <a:sym typeface="Gill Sans" pitchFamily="-84" charset="0"/>
            </a:endParaRPr>
          </a:p>
          <a:p>
            <a:pPr marL="361622" indent="-361622" defTabSz="964326">
              <a:buFont typeface="Arial" charset="0"/>
              <a:buChar char="•"/>
              <a:defRPr/>
            </a:pPr>
            <a:r>
              <a:rPr lang="en-US" sz="1400" kern="0" dirty="0">
                <a:solidFill>
                  <a:schemeClr val="bg1">
                    <a:lumMod val="50000"/>
                  </a:schemeClr>
                </a:solidFill>
                <a:latin typeface="Century Gothic" charset="0"/>
                <a:ea typeface="Century Gothic" charset="0"/>
                <a:cs typeface="Century Gothic" charset="0"/>
                <a:sym typeface="Gill Sans" pitchFamily="-84" charset="0"/>
              </a:rPr>
              <a:t>Eligible PGV is accrued through new sales from personally enrolled Distributors. Points from monthly </a:t>
            </a:r>
            <a:r>
              <a:rPr lang="en-US" sz="1400" kern="0" dirty="0" err="1">
                <a:solidFill>
                  <a:schemeClr val="bg1">
                    <a:lumMod val="50000"/>
                  </a:schemeClr>
                </a:solidFill>
                <a:latin typeface="Century Gothic" charset="0"/>
                <a:ea typeface="Century Gothic" charset="0"/>
                <a:cs typeface="Century Gothic" charset="0"/>
                <a:sym typeface="Gill Sans" pitchFamily="-84" charset="0"/>
              </a:rPr>
              <a:t>SmartDelivery</a:t>
            </a:r>
            <a:r>
              <a:rPr lang="en-US" sz="1400" kern="0" dirty="0">
                <a:solidFill>
                  <a:schemeClr val="bg1">
                    <a:lumMod val="50000"/>
                  </a:schemeClr>
                </a:solidFill>
                <a:latin typeface="Century Gothic" charset="0"/>
                <a:ea typeface="Century Gothic" charset="0"/>
                <a:cs typeface="Century Gothic" charset="0"/>
                <a:sym typeface="Gill Sans" pitchFamily="-84" charset="0"/>
              </a:rPr>
              <a:t> orders exceeding the 60 CV monthly qualifier will count for uplines, not the buyer.</a:t>
            </a:r>
          </a:p>
          <a:p>
            <a:pPr marL="361622" indent="-361622" defTabSz="964326">
              <a:buFont typeface="Arial" charset="0"/>
              <a:buChar char="•"/>
              <a:defRPr/>
            </a:pPr>
            <a:endParaRPr lang="en-US" sz="1400" kern="0" dirty="0">
              <a:solidFill>
                <a:schemeClr val="bg1">
                  <a:lumMod val="50000"/>
                </a:schemeClr>
              </a:solidFill>
              <a:latin typeface="Century Gothic" charset="0"/>
              <a:ea typeface="Century Gothic" charset="0"/>
              <a:cs typeface="Century Gothic" charset="0"/>
              <a:sym typeface="Gill Sans" pitchFamily="-84" charset="0"/>
            </a:endParaRPr>
          </a:p>
          <a:p>
            <a:pPr marL="361622" indent="-361622" defTabSz="964326">
              <a:buFont typeface="Arial" charset="0"/>
              <a:buChar char="•"/>
              <a:defRPr/>
            </a:pPr>
            <a:r>
              <a:rPr lang="en-US" sz="1400" kern="0" dirty="0">
                <a:solidFill>
                  <a:schemeClr val="bg1">
                    <a:lumMod val="50000"/>
                  </a:schemeClr>
                </a:solidFill>
                <a:latin typeface="Century Gothic" charset="0"/>
                <a:ea typeface="Century Gothic" charset="0"/>
                <a:cs typeface="Century Gothic" charset="0"/>
                <a:sym typeface="Gill Sans" pitchFamily="-84" charset="0"/>
              </a:rPr>
              <a:t>All PGV from Customers and Jeunesse Preferred Customers counts toward qualified PGV for uplines; not the Sponsor.</a:t>
            </a:r>
          </a:p>
          <a:p>
            <a:pPr marL="361622" indent="-361622" defTabSz="964326">
              <a:buFont typeface="Arial" charset="0"/>
              <a:buChar char="•"/>
              <a:defRPr/>
            </a:pPr>
            <a:endParaRPr lang="en-US" sz="1400" kern="0" dirty="0">
              <a:solidFill>
                <a:schemeClr val="bg1">
                  <a:lumMod val="50000"/>
                </a:schemeClr>
              </a:solidFill>
              <a:latin typeface="Century Gothic" charset="0"/>
              <a:ea typeface="Century Gothic" charset="0"/>
              <a:cs typeface="Century Gothic" charset="0"/>
              <a:sym typeface="Gill Sans" pitchFamily="-84" charset="0"/>
            </a:endParaRPr>
          </a:p>
          <a:p>
            <a:pPr marL="361622" indent="-361622" defTabSz="964326">
              <a:buFont typeface="Arial" charset="0"/>
              <a:buChar char="•"/>
              <a:defRPr/>
            </a:pPr>
            <a:r>
              <a:rPr lang="en-US" sz="1400" kern="0" dirty="0">
                <a:solidFill>
                  <a:schemeClr val="bg1">
                    <a:lumMod val="50000"/>
                  </a:schemeClr>
                </a:solidFill>
                <a:latin typeface="Century Gothic" charset="0"/>
                <a:ea typeface="Century Gothic" charset="0"/>
                <a:cs typeface="Century Gothic" charset="0"/>
                <a:sym typeface="Gill Sans" pitchFamily="-84" charset="0"/>
              </a:rPr>
              <a:t>All sales must be real and driven by bona fide product purchases by end users, either to Customers or new Distributors. Any falsified activity which qualifies a Distributor for a promotion is considered Gaming/Bonus Buying and is not allowed. This activity will disqualify the Distributor from the promotion and is grounds for termination of their Distributorship. See the Policies &amp; Procedures for further details.</a:t>
            </a:r>
          </a:p>
          <a:p>
            <a:pPr marL="361622" indent="-361622" defTabSz="964326">
              <a:buFont typeface="Arial" charset="0"/>
              <a:buChar char="•"/>
              <a:defRPr/>
            </a:pPr>
            <a:endParaRPr lang="en-US" sz="1400" kern="0" dirty="0">
              <a:solidFill>
                <a:schemeClr val="bg1">
                  <a:lumMod val="50000"/>
                </a:schemeClr>
              </a:solidFill>
              <a:latin typeface="Century Gothic" charset="0"/>
              <a:ea typeface="Century Gothic" charset="0"/>
              <a:cs typeface="Century Gothic" charset="0"/>
              <a:sym typeface="Gill Sans" pitchFamily="-84" charset="0"/>
            </a:endParaRPr>
          </a:p>
        </p:txBody>
      </p:sp>
      <p:sp>
        <p:nvSpPr>
          <p:cNvPr id="8" name="TextBox 7">
            <a:extLst>
              <a:ext uri="{FF2B5EF4-FFF2-40B4-BE49-F238E27FC236}">
                <a16:creationId xmlns:a16="http://schemas.microsoft.com/office/drawing/2014/main" id="{C8338BB5-B09D-4290-8724-D3F51B440338}"/>
              </a:ext>
            </a:extLst>
          </p:cNvPr>
          <p:cNvSpPr txBox="1"/>
          <p:nvPr/>
        </p:nvSpPr>
        <p:spPr>
          <a:xfrm>
            <a:off x="1521801" y="479022"/>
            <a:ext cx="9148398" cy="830997"/>
          </a:xfrm>
          <a:prstGeom prst="rect">
            <a:avLst/>
          </a:prstGeom>
          <a:noFill/>
        </p:spPr>
        <p:txBody>
          <a:bodyPr wrap="square" rtlCol="0">
            <a:spAutoFit/>
          </a:bodyPr>
          <a:lstStyle/>
          <a:p>
            <a:pPr algn="ctr"/>
            <a:r>
              <a:rPr lang="en-US" sz="4800" b="1" dirty="0">
                <a:solidFill>
                  <a:schemeClr val="bg1"/>
                </a:solidFill>
                <a:latin typeface="Century Gothic" panose="020B0502020202020204" pitchFamily="34" charset="0"/>
                <a:ea typeface="Cambria" panose="02040503050406030204" pitchFamily="18" charset="0"/>
                <a:cs typeface="Arial Unicode MS" panose="020B0604020202020204" pitchFamily="34" charset="-128"/>
              </a:rPr>
              <a:t>IMPORTANT INFORMATION</a:t>
            </a:r>
          </a:p>
        </p:txBody>
      </p:sp>
    </p:spTree>
    <p:extLst>
      <p:ext uri="{BB962C8B-B14F-4D97-AF65-F5344CB8AC3E}">
        <p14:creationId xmlns:p14="http://schemas.microsoft.com/office/powerpoint/2010/main" val="3054034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C5E724-5125-FC4C-9031-4EFDA2D88654}"/>
              </a:ext>
            </a:extLst>
          </p:cNvPr>
          <p:cNvSpPr/>
          <p:nvPr/>
        </p:nvSpPr>
        <p:spPr>
          <a:xfrm>
            <a:off x="0" y="0"/>
            <a:ext cx="12192000" cy="1789043"/>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6" name="Picture 5" descr="A close up of a logo&#10;&#10;Description automatically generated">
            <a:extLst>
              <a:ext uri="{FF2B5EF4-FFF2-40B4-BE49-F238E27FC236}">
                <a16:creationId xmlns:a16="http://schemas.microsoft.com/office/drawing/2014/main" id="{BF870092-8417-E241-8838-F4E69D6671D5}"/>
              </a:ext>
            </a:extLst>
          </p:cNvPr>
          <p:cNvPicPr>
            <a:picLocks noChangeAspect="1"/>
          </p:cNvPicPr>
          <p:nvPr/>
        </p:nvPicPr>
        <p:blipFill rotWithShape="1">
          <a:blip r:embed="rId2">
            <a:alphaModFix amt="31000"/>
            <a:extLst>
              <a:ext uri="{28A0092B-C50C-407E-A947-70E740481C1C}">
                <a14:useLocalDpi xmlns:a14="http://schemas.microsoft.com/office/drawing/2010/main" val="0"/>
              </a:ext>
            </a:extLst>
          </a:blip>
          <a:srcRect t="17289" r="13999" b="46798"/>
          <a:stretch/>
        </p:blipFill>
        <p:spPr>
          <a:xfrm>
            <a:off x="6730923" y="0"/>
            <a:ext cx="5461077" cy="1789042"/>
          </a:xfrm>
          <a:prstGeom prst="rect">
            <a:avLst/>
          </a:prstGeom>
          <a:solidFill>
            <a:schemeClr val="bg1">
              <a:alpha val="0"/>
            </a:schemeClr>
          </a:solidFill>
        </p:spPr>
      </p:pic>
      <p:sp>
        <p:nvSpPr>
          <p:cNvPr id="8" name="TextBox 7">
            <a:extLst>
              <a:ext uri="{FF2B5EF4-FFF2-40B4-BE49-F238E27FC236}">
                <a16:creationId xmlns:a16="http://schemas.microsoft.com/office/drawing/2014/main" id="{C8338BB5-B09D-4290-8724-D3F51B440338}"/>
              </a:ext>
            </a:extLst>
          </p:cNvPr>
          <p:cNvSpPr txBox="1"/>
          <p:nvPr/>
        </p:nvSpPr>
        <p:spPr>
          <a:xfrm>
            <a:off x="1521801" y="479022"/>
            <a:ext cx="9148398" cy="830997"/>
          </a:xfrm>
          <a:prstGeom prst="rect">
            <a:avLst/>
          </a:prstGeom>
          <a:noFill/>
        </p:spPr>
        <p:txBody>
          <a:bodyPr wrap="square" rtlCol="0">
            <a:spAutoFit/>
          </a:bodyPr>
          <a:lstStyle/>
          <a:p>
            <a:pPr algn="ctr"/>
            <a:r>
              <a:rPr lang="en-US" sz="4800" b="1" dirty="0">
                <a:solidFill>
                  <a:schemeClr val="bg1"/>
                </a:solidFill>
                <a:latin typeface="Century Gothic" panose="020B0502020202020204" pitchFamily="34" charset="0"/>
                <a:ea typeface="Cambria" panose="02040503050406030204" pitchFamily="18" charset="0"/>
                <a:cs typeface="Arial Unicode MS" panose="020B0604020202020204" pitchFamily="34" charset="-128"/>
              </a:rPr>
              <a:t>PROMOTION RULES</a:t>
            </a:r>
          </a:p>
        </p:txBody>
      </p:sp>
      <p:sp>
        <p:nvSpPr>
          <p:cNvPr id="3" name="Rectangle 2">
            <a:extLst>
              <a:ext uri="{FF2B5EF4-FFF2-40B4-BE49-F238E27FC236}">
                <a16:creationId xmlns:a16="http://schemas.microsoft.com/office/drawing/2014/main" id="{1794B72A-2EBB-924C-8F45-94E4DFBC7DF8}"/>
              </a:ext>
            </a:extLst>
          </p:cNvPr>
          <p:cNvSpPr/>
          <p:nvPr/>
        </p:nvSpPr>
        <p:spPr>
          <a:xfrm>
            <a:off x="380999" y="2056481"/>
            <a:ext cx="11430002" cy="4616648"/>
          </a:xfrm>
          <a:prstGeom prst="rect">
            <a:avLst/>
          </a:prstGeom>
        </p:spPr>
        <p:txBody>
          <a:bodyPr wrap="square">
            <a:spAutoFit/>
          </a:bodyPr>
          <a:lstStyle/>
          <a:p>
            <a:pPr marL="241082" indent="-241082" algn="just" defTabSz="964326">
              <a:buFont typeface="Arial" charset="0"/>
              <a:buChar char="•"/>
              <a:defRPr/>
            </a:pPr>
            <a:r>
              <a:rPr lang="en-US" sz="1400" kern="0" dirty="0">
                <a:solidFill>
                  <a:schemeClr val="bg1">
                    <a:lumMod val="50000"/>
                  </a:schemeClr>
                </a:solidFill>
                <a:latin typeface="Century Gothic" charset="0"/>
                <a:ea typeface="Century Gothic" charset="0"/>
                <a:cs typeface="Century Gothic" charset="0"/>
              </a:rPr>
              <a:t>No more than 35% of the volume can come from any one leg.</a:t>
            </a:r>
          </a:p>
          <a:p>
            <a:pPr marL="241082" indent="-241082" algn="just" defTabSz="964326">
              <a:buFont typeface="Arial" charset="0"/>
              <a:buChar char="•"/>
              <a:defRPr/>
            </a:pPr>
            <a:endParaRPr lang="en-US" sz="1400" kern="0" dirty="0">
              <a:solidFill>
                <a:schemeClr val="bg1">
                  <a:lumMod val="50000"/>
                </a:schemeClr>
              </a:solidFill>
              <a:latin typeface="Century Gothic" charset="0"/>
              <a:ea typeface="Century Gothic" charset="0"/>
              <a:cs typeface="Century Gothic" charset="0"/>
            </a:endParaRPr>
          </a:p>
          <a:p>
            <a:pPr marL="241082" indent="-241082" algn="just" defTabSz="964326">
              <a:buFont typeface="Arial" charset="0"/>
              <a:buChar char="•"/>
              <a:defRPr/>
            </a:pPr>
            <a:r>
              <a:rPr lang="en-US" sz="1400" kern="0" dirty="0">
                <a:solidFill>
                  <a:schemeClr val="bg1">
                    <a:lumMod val="50000"/>
                  </a:schemeClr>
                </a:solidFill>
                <a:latin typeface="Century Gothic" charset="0"/>
                <a:ea typeface="Century Gothic" charset="0"/>
                <a:cs typeface="Century Gothic" charset="0"/>
              </a:rPr>
              <a:t>Any bonuses and PGV will be withdrawn or offset where CV is retracted due to product returns and cancelations, per section 7.5 of the Policies &amp; Procedures.</a:t>
            </a:r>
          </a:p>
          <a:p>
            <a:pPr marL="241082" indent="-241082" algn="just" defTabSz="964326">
              <a:buFont typeface="Arial" charset="0"/>
              <a:buChar char="•"/>
              <a:defRPr/>
            </a:pPr>
            <a:endParaRPr lang="en-US" sz="1400" kern="0" dirty="0">
              <a:solidFill>
                <a:schemeClr val="bg1">
                  <a:lumMod val="50000"/>
                </a:schemeClr>
              </a:solidFill>
              <a:latin typeface="Century Gothic" charset="0"/>
              <a:ea typeface="Century Gothic" charset="0"/>
              <a:cs typeface="Century Gothic" charset="0"/>
            </a:endParaRPr>
          </a:p>
          <a:p>
            <a:pPr marL="241082" indent="-241082" algn="just" defTabSz="964326">
              <a:buFont typeface="Arial" charset="0"/>
              <a:buChar char="•"/>
              <a:defRPr/>
            </a:pPr>
            <a:r>
              <a:rPr lang="en-US" sz="1400" kern="0" dirty="0">
                <a:solidFill>
                  <a:schemeClr val="bg1">
                    <a:lumMod val="50000"/>
                  </a:schemeClr>
                </a:solidFill>
                <a:latin typeface="Century Gothic" charset="0"/>
                <a:ea typeface="Century Gothic" charset="0"/>
                <a:cs typeface="Century Gothic" charset="0"/>
              </a:rPr>
              <a:t>For the purpose of this promotion, Personal Group Volume (PGV) is defined as follows: (1) volume that is generated throughout your organization, excluding volume created by your upline (spillover).</a:t>
            </a:r>
          </a:p>
          <a:p>
            <a:pPr marL="241082" indent="-241082" algn="just" defTabSz="964326">
              <a:buFont typeface="Arial" charset="0"/>
              <a:buChar char="•"/>
              <a:defRPr/>
            </a:pPr>
            <a:endParaRPr lang="en-US" sz="1400" kern="0" dirty="0">
              <a:solidFill>
                <a:schemeClr val="bg1">
                  <a:lumMod val="50000"/>
                </a:schemeClr>
              </a:solidFill>
              <a:latin typeface="Century Gothic" charset="0"/>
              <a:ea typeface="Century Gothic" charset="0"/>
              <a:cs typeface="Century Gothic" charset="0"/>
            </a:endParaRPr>
          </a:p>
          <a:p>
            <a:pPr marL="241082" indent="-241082" algn="just" defTabSz="964326">
              <a:buFont typeface="Arial" charset="0"/>
              <a:buChar char="•"/>
              <a:defRPr/>
            </a:pPr>
            <a:r>
              <a:rPr lang="en-US" sz="1400" kern="0" dirty="0">
                <a:solidFill>
                  <a:schemeClr val="bg1">
                    <a:lumMod val="50000"/>
                  </a:schemeClr>
                </a:solidFill>
                <a:latin typeface="Century Gothic" charset="0"/>
                <a:ea typeface="Century Gothic" charset="0"/>
                <a:cs typeface="Century Gothic" charset="0"/>
              </a:rPr>
              <a:t>PGV must be “non-blocked” volume, which is best described by the following example: If you are a Pearl Executive working toward achieving the rank of Sapphire Executive during the promotional period, and you have a personally sponsored Pearl Executive in your downline also working toward achieving the rank of Sapphire Executive during the promotion, you may count the PGV generated by your personally sponsored Pearl Executive only until they achieve the rank of Sapphire Executive. All volume they generate after they reach Sapphire Executive would be excluded from your qualifying PGV (the same holds true for the other ranks).</a:t>
            </a:r>
          </a:p>
          <a:p>
            <a:pPr marL="241082" indent="-241082" algn="just" defTabSz="964326">
              <a:buFont typeface="Arial" charset="0"/>
              <a:buChar char="•"/>
              <a:defRPr/>
            </a:pPr>
            <a:endParaRPr lang="en-US" sz="1400" kern="0" dirty="0">
              <a:solidFill>
                <a:schemeClr val="bg1">
                  <a:lumMod val="50000"/>
                </a:schemeClr>
              </a:solidFill>
              <a:latin typeface="Century Gothic" charset="0"/>
              <a:ea typeface="Century Gothic" charset="0"/>
              <a:cs typeface="Century Gothic" charset="0"/>
            </a:endParaRPr>
          </a:p>
          <a:p>
            <a:pPr marL="241082" indent="-241082" algn="just" defTabSz="964326">
              <a:buFont typeface="Arial" charset="0"/>
              <a:buChar char="•"/>
              <a:defRPr/>
            </a:pPr>
            <a:r>
              <a:rPr lang="en-US" sz="1400" kern="0" dirty="0">
                <a:solidFill>
                  <a:schemeClr val="bg1">
                    <a:lumMod val="50000"/>
                  </a:schemeClr>
                </a:solidFill>
                <a:latin typeface="Century Gothic" charset="0"/>
                <a:ea typeface="Century Gothic" charset="0"/>
                <a:cs typeface="Century Gothic" charset="0"/>
              </a:rPr>
              <a:t>“Blocking” is only applicable for the promotion, and does not apply to the Jeunesse Financial Rewards Plan.</a:t>
            </a:r>
          </a:p>
          <a:p>
            <a:pPr marL="241082" indent="-241082" algn="just" defTabSz="964326">
              <a:buFont typeface="Arial" charset="0"/>
              <a:buChar char="•"/>
              <a:defRPr/>
            </a:pPr>
            <a:endParaRPr lang="en-US" sz="1400" kern="0" dirty="0">
              <a:solidFill>
                <a:schemeClr val="bg1">
                  <a:lumMod val="50000"/>
                </a:schemeClr>
              </a:solidFill>
              <a:latin typeface="Century Gothic" charset="0"/>
              <a:ea typeface="Century Gothic" charset="0"/>
              <a:cs typeface="Century Gothic" charset="0"/>
            </a:endParaRPr>
          </a:p>
          <a:p>
            <a:pPr marL="241082" indent="-241082" algn="just" defTabSz="964326">
              <a:buFont typeface="Arial" charset="0"/>
              <a:buChar char="•"/>
              <a:defRPr/>
            </a:pPr>
            <a:r>
              <a:rPr lang="en-US" sz="1400" kern="0" dirty="0">
                <a:solidFill>
                  <a:schemeClr val="bg1">
                    <a:lumMod val="50000"/>
                  </a:schemeClr>
                </a:solidFill>
                <a:latin typeface="Century Gothic" charset="0"/>
                <a:ea typeface="Century Gothic" charset="0"/>
                <a:cs typeface="Century Gothic" charset="0"/>
              </a:rPr>
              <a:t>PGV is cumulative during the promotional period. Bonuses will be paid out in 4-6 weeks, once the promotion ends. </a:t>
            </a:r>
          </a:p>
          <a:p>
            <a:pPr marL="241082" indent="-241082" algn="just" defTabSz="964326">
              <a:buFont typeface="Arial" charset="0"/>
              <a:buChar char="•"/>
              <a:defRPr/>
            </a:pPr>
            <a:endParaRPr lang="en-US" sz="1400" kern="0" dirty="0">
              <a:solidFill>
                <a:schemeClr val="bg1">
                  <a:lumMod val="50000"/>
                </a:schemeClr>
              </a:solidFill>
              <a:latin typeface="Century Gothic" charset="0"/>
              <a:ea typeface="Century Gothic" charset="0"/>
              <a:cs typeface="Century Gothic" charset="0"/>
            </a:endParaRPr>
          </a:p>
          <a:p>
            <a:pPr marL="241082" indent="-241082" algn="just" defTabSz="964326">
              <a:buFont typeface="Arial" charset="0"/>
              <a:buChar char="•"/>
              <a:defRPr/>
            </a:pPr>
            <a:r>
              <a:rPr lang="en-US" sz="1400" kern="0" dirty="0">
                <a:solidFill>
                  <a:schemeClr val="bg1">
                    <a:lumMod val="50000"/>
                  </a:schemeClr>
                </a:solidFill>
                <a:latin typeface="Century Gothic" charset="0"/>
                <a:ea typeface="Century Gothic" charset="0"/>
                <a:cs typeface="Century Gothic" charset="0"/>
              </a:rPr>
              <a:t>A “paid as” rank is defined as the rank you are currently being paid as (not purchased through packages).</a:t>
            </a:r>
          </a:p>
          <a:p>
            <a:pPr marL="241082" indent="-241082" algn="just" defTabSz="964326">
              <a:buFont typeface="Arial" charset="0"/>
              <a:buChar char="•"/>
              <a:defRPr/>
            </a:pPr>
            <a:endParaRPr lang="en-US" sz="1400" kern="0" dirty="0">
              <a:solidFill>
                <a:schemeClr val="bg1">
                  <a:lumMod val="50000"/>
                </a:schemeClr>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814862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group of people posing for the camera&#10;&#10;Description automatically generated">
            <a:extLst>
              <a:ext uri="{FF2B5EF4-FFF2-40B4-BE49-F238E27FC236}">
                <a16:creationId xmlns:a16="http://schemas.microsoft.com/office/drawing/2014/main" id="{7C8394C9-EDDE-4844-86DA-568EED62E34F}"/>
              </a:ext>
            </a:extLst>
          </p:cNvPr>
          <p:cNvPicPr>
            <a:picLocks noChangeAspect="1"/>
          </p:cNvPicPr>
          <p:nvPr/>
        </p:nvPicPr>
        <p:blipFill rotWithShape="1">
          <a:blip r:embed="rId2">
            <a:extLst>
              <a:ext uri="{28A0092B-C50C-407E-A947-70E740481C1C}">
                <a14:useLocalDpi xmlns:a14="http://schemas.microsoft.com/office/drawing/2010/main" val="0"/>
              </a:ext>
            </a:extLst>
          </a:blip>
          <a:srcRect l="5196" t="7243" r="62356" b="8337"/>
          <a:stretch/>
        </p:blipFill>
        <p:spPr>
          <a:xfrm>
            <a:off x="-2432" y="0"/>
            <a:ext cx="3955867" cy="6857998"/>
          </a:xfrm>
          <a:prstGeom prst="rect">
            <a:avLst/>
          </a:prstGeom>
          <a:ln>
            <a:noFill/>
          </a:ln>
        </p:spPr>
      </p:pic>
      <p:sp>
        <p:nvSpPr>
          <p:cNvPr id="17" name="Rectangle 16">
            <a:extLst>
              <a:ext uri="{FF2B5EF4-FFF2-40B4-BE49-F238E27FC236}">
                <a16:creationId xmlns:a16="http://schemas.microsoft.com/office/drawing/2014/main" id="{1385DF79-64FE-C74F-ADFB-2CEC4B6F2AC8}"/>
              </a:ext>
            </a:extLst>
          </p:cNvPr>
          <p:cNvSpPr/>
          <p:nvPr/>
        </p:nvSpPr>
        <p:spPr>
          <a:xfrm>
            <a:off x="3826804" y="1"/>
            <a:ext cx="8363980" cy="685800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Rectangle 14">
            <a:extLst>
              <a:ext uri="{FF2B5EF4-FFF2-40B4-BE49-F238E27FC236}">
                <a16:creationId xmlns:a16="http://schemas.microsoft.com/office/drawing/2014/main" id="{DADB01ED-DB5D-0440-9277-83DD1E36D25C}"/>
              </a:ext>
            </a:extLst>
          </p:cNvPr>
          <p:cNvSpPr/>
          <p:nvPr/>
        </p:nvSpPr>
        <p:spPr>
          <a:xfrm>
            <a:off x="-2432" y="-449"/>
            <a:ext cx="3825589" cy="6858447"/>
          </a:xfrm>
          <a:prstGeom prst="rect">
            <a:avLst/>
          </a:prstGeom>
          <a:solidFill>
            <a:srgbClr val="70AD4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3" name="Graphic 2">
            <a:extLst>
              <a:ext uri="{FF2B5EF4-FFF2-40B4-BE49-F238E27FC236}">
                <a16:creationId xmlns:a16="http://schemas.microsoft.com/office/drawing/2014/main" id="{67F3EA15-CDF8-4030-9C76-1A6B08D3C8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32306" y="1985051"/>
            <a:ext cx="2465016" cy="3481074"/>
          </a:xfrm>
          <a:prstGeom prst="rect">
            <a:avLst/>
          </a:prstGeom>
        </p:spPr>
      </p:pic>
      <p:sp>
        <p:nvSpPr>
          <p:cNvPr id="12" name="TextBox 11"/>
          <p:cNvSpPr txBox="1"/>
          <p:nvPr/>
        </p:nvSpPr>
        <p:spPr>
          <a:xfrm>
            <a:off x="6052540" y="2692044"/>
            <a:ext cx="8671948" cy="2516073"/>
          </a:xfrm>
          <a:prstGeom prst="rect">
            <a:avLst/>
          </a:prstGeom>
          <a:noFill/>
        </p:spPr>
        <p:txBody>
          <a:bodyPr wrap="square" numCol="1" rtlCol="0">
            <a:spAutoFit/>
          </a:bodyPr>
          <a:lstStyle/>
          <a:p>
            <a:pPr marL="428539" indent="-428539">
              <a:buClr>
                <a:srgbClr val="236A22"/>
              </a:buClr>
              <a:buFont typeface="Arial" panose="020B0604020202020204" pitchFamily="34" charset="0"/>
              <a:buChar char="•"/>
            </a:pPr>
            <a:r>
              <a:rPr lang="en-US" sz="1750" dirty="0">
                <a:solidFill>
                  <a:schemeClr val="bg1"/>
                </a:solidFill>
                <a:latin typeface="Century Gothic" panose="020B0502020202020204" pitchFamily="34" charset="0"/>
              </a:rPr>
              <a:t>Email announcement</a:t>
            </a:r>
          </a:p>
          <a:p>
            <a:pPr>
              <a:buClr>
                <a:srgbClr val="236A22"/>
              </a:buClr>
            </a:pPr>
            <a:r>
              <a:rPr lang="en-US" sz="1750" dirty="0">
                <a:solidFill>
                  <a:schemeClr val="bg1"/>
                </a:solidFill>
                <a:latin typeface="Century Gothic" panose="020B0502020202020204" pitchFamily="34" charset="0"/>
              </a:rPr>
              <a:t>  </a:t>
            </a:r>
          </a:p>
          <a:p>
            <a:pPr marL="428539" indent="-428539">
              <a:buClr>
                <a:srgbClr val="236A22"/>
              </a:buClr>
              <a:buFont typeface="Arial" panose="020B0604020202020204" pitchFamily="34" charset="0"/>
              <a:buChar char="•"/>
            </a:pPr>
            <a:r>
              <a:rPr lang="en-US" sz="1750" dirty="0" err="1">
                <a:solidFill>
                  <a:schemeClr val="bg1"/>
                </a:solidFill>
                <a:latin typeface="Century Gothic" panose="020B0502020202020204" pitchFamily="34" charset="0"/>
              </a:rPr>
              <a:t>Joffice</a:t>
            </a:r>
            <a:r>
              <a:rPr lang="en-US" sz="1750" baseline="30000" dirty="0">
                <a:solidFill>
                  <a:schemeClr val="bg1"/>
                </a:solidFill>
                <a:latin typeface="Century Gothic" panose="020B0502020202020204" pitchFamily="34" charset="0"/>
              </a:rPr>
              <a:t>™</a:t>
            </a:r>
            <a:r>
              <a:rPr lang="en-US" sz="1750" dirty="0">
                <a:solidFill>
                  <a:schemeClr val="bg1"/>
                </a:solidFill>
                <a:latin typeface="Century Gothic" panose="020B0502020202020204" pitchFamily="34" charset="0"/>
              </a:rPr>
              <a:t> report</a:t>
            </a:r>
          </a:p>
          <a:p>
            <a:pPr>
              <a:buClr>
                <a:srgbClr val="236A22"/>
              </a:buClr>
            </a:pPr>
            <a:r>
              <a:rPr lang="en-US" sz="1750" dirty="0">
                <a:solidFill>
                  <a:schemeClr val="bg1"/>
                </a:solidFill>
                <a:latin typeface="Century Gothic" panose="020B0502020202020204" pitchFamily="34" charset="0"/>
              </a:rPr>
              <a:t> </a:t>
            </a:r>
          </a:p>
          <a:p>
            <a:pPr marL="428539" indent="-428539">
              <a:buClr>
                <a:srgbClr val="236A22"/>
              </a:buClr>
              <a:buFont typeface="Arial" panose="020B0604020202020204" pitchFamily="34" charset="0"/>
              <a:buChar char="•"/>
            </a:pPr>
            <a:r>
              <a:rPr lang="en-US" sz="1750" dirty="0">
                <a:solidFill>
                  <a:schemeClr val="bg1"/>
                </a:solidFill>
                <a:latin typeface="Century Gothic" panose="020B0502020202020204" pitchFamily="34" charset="0"/>
              </a:rPr>
              <a:t>Training PowerPoint</a:t>
            </a:r>
          </a:p>
          <a:p>
            <a:pPr>
              <a:buClr>
                <a:srgbClr val="236A22"/>
              </a:buClr>
            </a:pPr>
            <a:endParaRPr lang="en-US" sz="1750" dirty="0">
              <a:solidFill>
                <a:schemeClr val="bg1"/>
              </a:solidFill>
              <a:latin typeface="Century Gothic" panose="020B0502020202020204" pitchFamily="34" charset="0"/>
            </a:endParaRPr>
          </a:p>
          <a:p>
            <a:pPr marL="428539" indent="-428539">
              <a:buClr>
                <a:srgbClr val="236A22"/>
              </a:buClr>
              <a:buFont typeface="Arial" panose="020B0604020202020204" pitchFamily="34" charset="0"/>
              <a:buChar char="•"/>
            </a:pPr>
            <a:r>
              <a:rPr lang="en-US" sz="1750" dirty="0">
                <a:solidFill>
                  <a:schemeClr val="bg1"/>
                </a:solidFill>
                <a:latin typeface="Century Gothic" panose="020B0502020202020204" pitchFamily="34" charset="0"/>
              </a:rPr>
              <a:t>Infographic</a:t>
            </a:r>
          </a:p>
          <a:p>
            <a:pPr>
              <a:buClr>
                <a:srgbClr val="236A22"/>
              </a:buClr>
            </a:pPr>
            <a:endParaRPr lang="en-US" sz="1750" dirty="0">
              <a:solidFill>
                <a:schemeClr val="bg1"/>
              </a:solidFill>
              <a:latin typeface="Century Gothic" panose="020B0502020202020204" pitchFamily="34" charset="0"/>
            </a:endParaRPr>
          </a:p>
          <a:p>
            <a:pPr marL="428539" indent="-428539">
              <a:buClr>
                <a:srgbClr val="236A22"/>
              </a:buClr>
              <a:buFont typeface="Arial" panose="020B0604020202020204" pitchFamily="34" charset="0"/>
              <a:buChar char="•"/>
            </a:pPr>
            <a:r>
              <a:rPr lang="en-US" sz="1750" dirty="0">
                <a:solidFill>
                  <a:schemeClr val="bg1"/>
                </a:solidFill>
                <a:latin typeface="Century Gothic" panose="020B0502020202020204" pitchFamily="34" charset="0"/>
              </a:rPr>
              <a:t>Overview &amp; FAQs </a:t>
            </a:r>
          </a:p>
        </p:txBody>
      </p:sp>
      <p:sp>
        <p:nvSpPr>
          <p:cNvPr id="5" name="TextBox 4">
            <a:extLst>
              <a:ext uri="{FF2B5EF4-FFF2-40B4-BE49-F238E27FC236}">
                <a16:creationId xmlns:a16="http://schemas.microsoft.com/office/drawing/2014/main" id="{E8E7961C-8E46-C84B-B1C5-9EF0402A7373}"/>
              </a:ext>
            </a:extLst>
          </p:cNvPr>
          <p:cNvSpPr txBox="1"/>
          <p:nvPr/>
        </p:nvSpPr>
        <p:spPr>
          <a:xfrm>
            <a:off x="6052540" y="5440366"/>
            <a:ext cx="12191206" cy="230832"/>
          </a:xfrm>
          <a:prstGeom prst="rect">
            <a:avLst/>
          </a:prstGeom>
          <a:noFill/>
        </p:spPr>
        <p:txBody>
          <a:bodyPr wrap="square" rtlCol="0">
            <a:spAutoFit/>
          </a:bodyPr>
          <a:lstStyle/>
          <a:p>
            <a:r>
              <a:rPr lang="en-US" sz="900" dirty="0">
                <a:solidFill>
                  <a:schemeClr val="bg1"/>
                </a:solidFill>
                <a:latin typeface="Century Gothic" panose="020B0502020202020204" pitchFamily="34" charset="0"/>
              </a:rPr>
              <a:t>All promotion tools can be found in </a:t>
            </a:r>
            <a:r>
              <a:rPr lang="en-US" sz="900" dirty="0" err="1">
                <a:solidFill>
                  <a:schemeClr val="bg1"/>
                </a:solidFill>
                <a:latin typeface="Century Gothic" panose="020B0502020202020204" pitchFamily="34" charset="0"/>
              </a:rPr>
              <a:t>Jcloud</a:t>
            </a:r>
            <a:r>
              <a:rPr lang="en-US" sz="900" dirty="0">
                <a:solidFill>
                  <a:schemeClr val="bg1"/>
                </a:solidFill>
                <a:latin typeface="Century Gothic" panose="020B0502020202020204" pitchFamily="34" charset="0"/>
              </a:rPr>
              <a:t>, located in </a:t>
            </a:r>
            <a:r>
              <a:rPr lang="en-US" sz="900" dirty="0" err="1">
                <a:solidFill>
                  <a:schemeClr val="bg1"/>
                </a:solidFill>
                <a:latin typeface="Century Gothic" panose="020B0502020202020204" pitchFamily="34" charset="0"/>
              </a:rPr>
              <a:t>Joffice</a:t>
            </a:r>
            <a:r>
              <a:rPr lang="en-US" sz="900" dirty="0">
                <a:solidFill>
                  <a:schemeClr val="bg1"/>
                </a:solidFill>
                <a:latin typeface="Century Gothic" panose="020B0502020202020204" pitchFamily="34" charset="0"/>
              </a:rPr>
              <a:t>, under Tools.</a:t>
            </a:r>
          </a:p>
        </p:txBody>
      </p:sp>
      <p:pic>
        <p:nvPicPr>
          <p:cNvPr id="2" name="Picture 1">
            <a:extLst>
              <a:ext uri="{FF2B5EF4-FFF2-40B4-BE49-F238E27FC236}">
                <a16:creationId xmlns:a16="http://schemas.microsoft.com/office/drawing/2014/main" id="{8867161E-75E7-4DB4-BBD7-72D0204D2209}"/>
              </a:ext>
            </a:extLst>
          </p:cNvPr>
          <p:cNvPicPr>
            <a:picLocks noChangeAspect="1"/>
          </p:cNvPicPr>
          <p:nvPr/>
        </p:nvPicPr>
        <p:blipFill>
          <a:blip r:embed="rId5"/>
          <a:stretch>
            <a:fillRect/>
          </a:stretch>
        </p:blipFill>
        <p:spPr>
          <a:xfrm>
            <a:off x="3340193" y="2320337"/>
            <a:ext cx="2049244" cy="1741623"/>
          </a:xfrm>
          <a:prstGeom prst="rect">
            <a:avLst/>
          </a:prstGeom>
        </p:spPr>
      </p:pic>
      <p:sp>
        <p:nvSpPr>
          <p:cNvPr id="14" name="TextBox 13">
            <a:extLst>
              <a:ext uri="{FF2B5EF4-FFF2-40B4-BE49-F238E27FC236}">
                <a16:creationId xmlns:a16="http://schemas.microsoft.com/office/drawing/2014/main" id="{6249581F-B456-1642-BC9C-602FFE0A6452}"/>
              </a:ext>
            </a:extLst>
          </p:cNvPr>
          <p:cNvSpPr txBox="1"/>
          <p:nvPr/>
        </p:nvSpPr>
        <p:spPr>
          <a:xfrm>
            <a:off x="5198460" y="1652546"/>
            <a:ext cx="3608762" cy="861646"/>
          </a:xfrm>
          <a:prstGeom prst="rect">
            <a:avLst/>
          </a:prstGeom>
          <a:noFill/>
        </p:spPr>
        <p:txBody>
          <a:bodyPr wrap="square" rtlCol="0">
            <a:spAutoFit/>
          </a:bodyPr>
          <a:lstStyle/>
          <a:p>
            <a:pPr algn="ctr"/>
            <a:r>
              <a:rPr lang="en-US" sz="4999" b="1" dirty="0">
                <a:solidFill>
                  <a:schemeClr val="bg1"/>
                </a:solidFill>
                <a:latin typeface="Century Gothic" panose="020B0502020202020204" pitchFamily="34" charset="0"/>
                <a:cs typeface="Gotham Black" pitchFamily="50" charset="0"/>
              </a:rPr>
              <a:t>TOOLS</a:t>
            </a:r>
          </a:p>
        </p:txBody>
      </p:sp>
      <p:pic>
        <p:nvPicPr>
          <p:cNvPr id="18" name="Picture 17" descr="A picture containing drawing&#10;&#10;Description automatically generated">
            <a:extLst>
              <a:ext uri="{FF2B5EF4-FFF2-40B4-BE49-F238E27FC236}">
                <a16:creationId xmlns:a16="http://schemas.microsoft.com/office/drawing/2014/main" id="{D702020A-31F4-2741-9AC2-E654DA1476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48858" y="6139454"/>
            <a:ext cx="556448" cy="556448"/>
          </a:xfrm>
          <a:prstGeom prst="rect">
            <a:avLst/>
          </a:prstGeom>
        </p:spPr>
      </p:pic>
    </p:spTree>
    <p:extLst>
      <p:ext uri="{BB962C8B-B14F-4D97-AF65-F5344CB8AC3E}">
        <p14:creationId xmlns:p14="http://schemas.microsoft.com/office/powerpoint/2010/main" val="3282663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group of people posing for the camera&#10;&#10;Description automatically generated">
            <a:extLst>
              <a:ext uri="{FF2B5EF4-FFF2-40B4-BE49-F238E27FC236}">
                <a16:creationId xmlns:a16="http://schemas.microsoft.com/office/drawing/2014/main" id="{261BCFE6-5B9D-714D-9F81-1FF43C910CDE}"/>
              </a:ext>
            </a:extLst>
          </p:cNvPr>
          <p:cNvPicPr>
            <a:picLocks noChangeAspect="1"/>
          </p:cNvPicPr>
          <p:nvPr/>
        </p:nvPicPr>
        <p:blipFill rotWithShape="1">
          <a:blip r:embed="rId2">
            <a:extLst>
              <a:ext uri="{28A0092B-C50C-407E-A947-70E740481C1C}">
                <a14:useLocalDpi xmlns:a14="http://schemas.microsoft.com/office/drawing/2010/main" val="0"/>
              </a:ext>
            </a:extLst>
          </a:blip>
          <a:srcRect l="5196" t="7243" r="62356" b="8337"/>
          <a:stretch/>
        </p:blipFill>
        <p:spPr>
          <a:xfrm>
            <a:off x="-2432" y="0"/>
            <a:ext cx="3955867" cy="6857998"/>
          </a:xfrm>
          <a:prstGeom prst="rect">
            <a:avLst/>
          </a:prstGeom>
          <a:ln>
            <a:noFill/>
          </a:ln>
        </p:spPr>
      </p:pic>
      <p:sp>
        <p:nvSpPr>
          <p:cNvPr id="17" name="Rectangle 16">
            <a:extLst>
              <a:ext uri="{FF2B5EF4-FFF2-40B4-BE49-F238E27FC236}">
                <a16:creationId xmlns:a16="http://schemas.microsoft.com/office/drawing/2014/main" id="{3F5023AB-090E-2E40-95C2-42495D5616EA}"/>
              </a:ext>
            </a:extLst>
          </p:cNvPr>
          <p:cNvSpPr/>
          <p:nvPr/>
        </p:nvSpPr>
        <p:spPr>
          <a:xfrm>
            <a:off x="-2432" y="-449"/>
            <a:ext cx="3825589" cy="6858447"/>
          </a:xfrm>
          <a:prstGeom prst="rect">
            <a:avLst/>
          </a:prstGeom>
          <a:solidFill>
            <a:srgbClr val="70AD4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Rectangle 15">
            <a:extLst>
              <a:ext uri="{FF2B5EF4-FFF2-40B4-BE49-F238E27FC236}">
                <a16:creationId xmlns:a16="http://schemas.microsoft.com/office/drawing/2014/main" id="{1088732B-5FC5-3449-BAAB-3E54F303CFD4}"/>
              </a:ext>
            </a:extLst>
          </p:cNvPr>
          <p:cNvSpPr/>
          <p:nvPr/>
        </p:nvSpPr>
        <p:spPr>
          <a:xfrm>
            <a:off x="3826804" y="1"/>
            <a:ext cx="8363980" cy="685800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p:cNvSpPr txBox="1"/>
          <p:nvPr/>
        </p:nvSpPr>
        <p:spPr>
          <a:xfrm>
            <a:off x="6052540" y="1466110"/>
            <a:ext cx="4833782" cy="4401205"/>
          </a:xfrm>
          <a:prstGeom prst="rect">
            <a:avLst/>
          </a:prstGeom>
          <a:noFill/>
        </p:spPr>
        <p:txBody>
          <a:bodyPr wrap="square" numCol="1" rtlCol="0">
            <a:spAutoFit/>
          </a:bodyPr>
          <a:lstStyle/>
          <a:p>
            <a:pPr marL="228554" indent="-228554" fontAlgn="base">
              <a:buClr>
                <a:srgbClr val="236A22"/>
              </a:buClr>
              <a:buFont typeface="Arial" panose="020B0604020202020204" pitchFamily="34" charset="0"/>
              <a:buChar char="•"/>
            </a:pPr>
            <a:r>
              <a:rPr lang="en-US" sz="1750" dirty="0">
                <a:solidFill>
                  <a:schemeClr val="bg1"/>
                </a:solidFill>
                <a:latin typeface="Century Gothic" panose="020B0502020202020204" pitchFamily="34" charset="0"/>
              </a:rPr>
              <a:t>Visit </a:t>
            </a:r>
            <a:r>
              <a:rPr lang="en-US" sz="1750" dirty="0" err="1">
                <a:solidFill>
                  <a:schemeClr val="bg1"/>
                </a:solidFill>
                <a:latin typeface="Century Gothic" panose="020B0502020202020204" pitchFamily="34" charset="0"/>
              </a:rPr>
              <a:t>www.JeunesseGlobal.com</a:t>
            </a:r>
            <a:r>
              <a:rPr lang="en-US" sz="1750" dirty="0">
                <a:solidFill>
                  <a:schemeClr val="bg1"/>
                </a:solidFill>
                <a:latin typeface="Century Gothic" panose="020B0502020202020204" pitchFamily="34" charset="0"/>
              </a:rPr>
              <a:t> and log in to your </a:t>
            </a:r>
            <a:r>
              <a:rPr lang="en-US" sz="1750" dirty="0" err="1">
                <a:solidFill>
                  <a:schemeClr val="bg1"/>
                </a:solidFill>
                <a:latin typeface="Century Gothic" panose="020B0502020202020204" pitchFamily="34" charset="0"/>
              </a:rPr>
              <a:t>Joffice</a:t>
            </a:r>
            <a:r>
              <a:rPr lang="en-US" sz="1750" dirty="0">
                <a:solidFill>
                  <a:schemeClr val="bg1"/>
                </a:solidFill>
                <a:latin typeface="Century Gothic" panose="020B0502020202020204" pitchFamily="34" charset="0"/>
              </a:rPr>
              <a:t>/</a:t>
            </a:r>
            <a:r>
              <a:rPr lang="en-US" sz="1750" dirty="0" err="1">
                <a:solidFill>
                  <a:schemeClr val="bg1"/>
                </a:solidFill>
                <a:latin typeface="Century Gothic" panose="020B0502020202020204" pitchFamily="34" charset="0"/>
              </a:rPr>
              <a:t>Jcloud</a:t>
            </a:r>
            <a:r>
              <a:rPr lang="en-US" sz="1750" dirty="0">
                <a:solidFill>
                  <a:schemeClr val="bg1"/>
                </a:solidFill>
                <a:latin typeface="Century Gothic" panose="020B0502020202020204" pitchFamily="34" charset="0"/>
              </a:rPr>
              <a:t> </a:t>
            </a:r>
          </a:p>
          <a:p>
            <a:pPr marL="228554" indent="-228554" fontAlgn="base">
              <a:buClr>
                <a:srgbClr val="236A22"/>
              </a:buClr>
              <a:buFont typeface="Arial" panose="020B0604020202020204" pitchFamily="34" charset="0"/>
              <a:buChar char="•"/>
            </a:pPr>
            <a:endParaRPr lang="en-US" sz="1750" dirty="0">
              <a:solidFill>
                <a:schemeClr val="bg1"/>
              </a:solidFill>
              <a:latin typeface="Century Gothic" panose="020B0502020202020204" pitchFamily="34" charset="0"/>
            </a:endParaRPr>
          </a:p>
          <a:p>
            <a:pPr marL="228554" indent="-228554" fontAlgn="base">
              <a:buClr>
                <a:srgbClr val="236A22"/>
              </a:buClr>
              <a:buFont typeface="Arial" panose="020B0604020202020204" pitchFamily="34" charset="0"/>
              <a:buChar char="•"/>
            </a:pPr>
            <a:r>
              <a:rPr lang="en-US" sz="1750" dirty="0">
                <a:solidFill>
                  <a:schemeClr val="bg1"/>
                </a:solidFill>
                <a:latin typeface="Century Gothic" panose="020B0502020202020204" pitchFamily="34" charset="0"/>
              </a:rPr>
              <a:t>Review the tools in the Jump to Jade file​</a:t>
            </a:r>
          </a:p>
          <a:p>
            <a:pPr marL="228554" indent="-228554" fontAlgn="base">
              <a:buClr>
                <a:srgbClr val="236A22"/>
              </a:buClr>
              <a:buFont typeface="Arial" panose="020B0604020202020204" pitchFamily="34" charset="0"/>
              <a:buChar char="•"/>
            </a:pPr>
            <a:endParaRPr lang="en-US" sz="1750" dirty="0">
              <a:solidFill>
                <a:schemeClr val="bg1"/>
              </a:solidFill>
              <a:latin typeface="Century Gothic" panose="020B0502020202020204" pitchFamily="34" charset="0"/>
            </a:endParaRPr>
          </a:p>
          <a:p>
            <a:pPr marL="228554" indent="-228554" fontAlgn="base">
              <a:buClr>
                <a:srgbClr val="236A22"/>
              </a:buClr>
              <a:buFont typeface="Arial" panose="020B0604020202020204" pitchFamily="34" charset="0"/>
              <a:buChar char="•"/>
            </a:pPr>
            <a:r>
              <a:rPr lang="en-US" sz="1750" dirty="0">
                <a:solidFill>
                  <a:schemeClr val="bg1"/>
                </a:solidFill>
                <a:latin typeface="Century Gothic" panose="020B0502020202020204" pitchFamily="34" charset="0"/>
              </a:rPr>
              <a:t>Check </a:t>
            </a:r>
            <a:r>
              <a:rPr lang="en-US" sz="1750" dirty="0" err="1">
                <a:solidFill>
                  <a:schemeClr val="bg1"/>
                </a:solidFill>
                <a:latin typeface="Century Gothic" panose="020B0502020202020204" pitchFamily="34" charset="0"/>
              </a:rPr>
              <a:t>Joffice</a:t>
            </a:r>
            <a:r>
              <a:rPr lang="en-US" sz="1750" dirty="0">
                <a:solidFill>
                  <a:schemeClr val="bg1"/>
                </a:solidFill>
                <a:latin typeface="Century Gothic" panose="020B0502020202020204" pitchFamily="34" charset="0"/>
              </a:rPr>
              <a:t> under Distributor Reports, for promotion information​</a:t>
            </a:r>
          </a:p>
          <a:p>
            <a:pPr marL="228554" indent="-228554" fontAlgn="base">
              <a:buClr>
                <a:srgbClr val="236A22"/>
              </a:buClr>
              <a:buFont typeface="Arial" panose="020B0604020202020204" pitchFamily="34" charset="0"/>
              <a:buChar char="•"/>
            </a:pPr>
            <a:endParaRPr lang="en-US" sz="1750" dirty="0">
              <a:solidFill>
                <a:schemeClr val="bg1"/>
              </a:solidFill>
              <a:latin typeface="Century Gothic" panose="020B0502020202020204" pitchFamily="34" charset="0"/>
            </a:endParaRPr>
          </a:p>
          <a:p>
            <a:pPr marL="228554" indent="-228554" fontAlgn="base">
              <a:buClr>
                <a:srgbClr val="236A22"/>
              </a:buClr>
              <a:buFont typeface="Arial" panose="020B0604020202020204" pitchFamily="34" charset="0"/>
              <a:buChar char="•"/>
            </a:pPr>
            <a:r>
              <a:rPr lang="en-US" sz="1750" dirty="0">
                <a:solidFill>
                  <a:schemeClr val="bg1"/>
                </a:solidFill>
                <a:latin typeface="Century Gothic" panose="020B0502020202020204" pitchFamily="34" charset="0"/>
              </a:rPr>
              <a:t>Promote Jump to Jade on your next call, webinar or meeting throughout​ the promotion</a:t>
            </a:r>
          </a:p>
          <a:p>
            <a:pPr lvl="0" fontAlgn="base">
              <a:buClr>
                <a:srgbClr val="236A22"/>
              </a:buClr>
            </a:pPr>
            <a:r>
              <a:rPr lang="en-US" sz="1750" dirty="0">
                <a:solidFill>
                  <a:schemeClr val="bg1"/>
                </a:solidFill>
                <a:latin typeface="Century Gothic" panose="020B0502020202020204" pitchFamily="34" charset="0"/>
              </a:rPr>
              <a:t> ​</a:t>
            </a:r>
          </a:p>
          <a:p>
            <a:pPr marL="228554" indent="-228554" fontAlgn="base">
              <a:buClr>
                <a:srgbClr val="236A22"/>
              </a:buClr>
              <a:buFont typeface="Arial" panose="020B0604020202020204" pitchFamily="34" charset="0"/>
              <a:buChar char="•"/>
            </a:pPr>
            <a:r>
              <a:rPr lang="en-US" sz="1750" dirty="0">
                <a:solidFill>
                  <a:schemeClr val="bg1"/>
                </a:solidFill>
                <a:latin typeface="Century Gothic" panose="020B0502020202020204" pitchFamily="34" charset="0"/>
              </a:rPr>
              <a:t>Drive hard to close this promotion</a:t>
            </a:r>
          </a:p>
          <a:p>
            <a:pPr marL="228554" indent="-228554" fontAlgn="base">
              <a:buClr>
                <a:srgbClr val="236A22"/>
              </a:buClr>
              <a:buFont typeface="Arial" panose="020B0604020202020204" pitchFamily="34" charset="0"/>
              <a:buChar char="•"/>
            </a:pPr>
            <a:endParaRPr lang="en-US" sz="1750" dirty="0">
              <a:solidFill>
                <a:schemeClr val="bg1"/>
              </a:solidFill>
              <a:latin typeface="Century Gothic" panose="020B0502020202020204" pitchFamily="34" charset="0"/>
            </a:endParaRPr>
          </a:p>
          <a:p>
            <a:pPr marL="228554" indent="-228554" fontAlgn="base">
              <a:buClr>
                <a:srgbClr val="236A22"/>
              </a:buClr>
              <a:buFont typeface="Arial" panose="020B0604020202020204" pitchFamily="34" charset="0"/>
              <a:buChar char="•"/>
            </a:pPr>
            <a:r>
              <a:rPr lang="en-US" sz="1750" dirty="0">
                <a:solidFill>
                  <a:schemeClr val="bg1"/>
                </a:solidFill>
                <a:latin typeface="Century Gothic" panose="020B0502020202020204" pitchFamily="34" charset="0"/>
              </a:rPr>
              <a:t>Lead your team by setting the pace to qualify for a Jump to Jade bonus</a:t>
            </a:r>
          </a:p>
        </p:txBody>
      </p:sp>
      <p:sp>
        <p:nvSpPr>
          <p:cNvPr id="11" name="TextBox 10">
            <a:extLst>
              <a:ext uri="{FF2B5EF4-FFF2-40B4-BE49-F238E27FC236}">
                <a16:creationId xmlns:a16="http://schemas.microsoft.com/office/drawing/2014/main" id="{2956F84E-50FE-5F4C-997B-6FD64021084D}"/>
              </a:ext>
            </a:extLst>
          </p:cNvPr>
          <p:cNvSpPr txBox="1"/>
          <p:nvPr/>
        </p:nvSpPr>
        <p:spPr>
          <a:xfrm>
            <a:off x="5956861" y="426612"/>
            <a:ext cx="4508690" cy="861646"/>
          </a:xfrm>
          <a:prstGeom prst="rect">
            <a:avLst/>
          </a:prstGeom>
          <a:noFill/>
        </p:spPr>
        <p:txBody>
          <a:bodyPr wrap="square" rtlCol="0">
            <a:spAutoFit/>
          </a:bodyPr>
          <a:lstStyle/>
          <a:p>
            <a:r>
              <a:rPr lang="en-US" sz="4999" dirty="0">
                <a:solidFill>
                  <a:schemeClr val="bg1"/>
                </a:solidFill>
                <a:latin typeface="Century Gothic" panose="020B0502020202020204" pitchFamily="34" charset="0"/>
                <a:cs typeface="Gotham Black" pitchFamily="50" charset="0"/>
              </a:rPr>
              <a:t>NEXT</a:t>
            </a:r>
            <a:r>
              <a:rPr lang="en-US" sz="4999" b="1" dirty="0">
                <a:solidFill>
                  <a:schemeClr val="bg1"/>
                </a:solidFill>
                <a:latin typeface="Century Gothic" panose="020B0502020202020204" pitchFamily="34" charset="0"/>
                <a:cs typeface="Gotham Black" pitchFamily="50" charset="0"/>
              </a:rPr>
              <a:t> STEPS</a:t>
            </a:r>
          </a:p>
        </p:txBody>
      </p:sp>
      <p:pic>
        <p:nvPicPr>
          <p:cNvPr id="3" name="Picture 2">
            <a:extLst>
              <a:ext uri="{FF2B5EF4-FFF2-40B4-BE49-F238E27FC236}">
                <a16:creationId xmlns:a16="http://schemas.microsoft.com/office/drawing/2014/main" id="{B05DEF23-C5FD-6D44-BE22-A77A46C500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5527" y="1389920"/>
            <a:ext cx="1962890" cy="1962890"/>
          </a:xfrm>
          <a:prstGeom prst="rect">
            <a:avLst/>
          </a:prstGeom>
        </p:spPr>
      </p:pic>
      <p:pic>
        <p:nvPicPr>
          <p:cNvPr id="21" name="Picture 20" descr="A picture containing drawing&#10;&#10;Description automatically generated">
            <a:extLst>
              <a:ext uri="{FF2B5EF4-FFF2-40B4-BE49-F238E27FC236}">
                <a16:creationId xmlns:a16="http://schemas.microsoft.com/office/drawing/2014/main" id="{31B44B0F-0EAE-DA47-8377-B514B3AA39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48858" y="6139454"/>
            <a:ext cx="556448" cy="556448"/>
          </a:xfrm>
          <a:prstGeom prst="rect">
            <a:avLst/>
          </a:prstGeom>
        </p:spPr>
      </p:pic>
    </p:spTree>
    <p:extLst>
      <p:ext uri="{BB962C8B-B14F-4D97-AF65-F5344CB8AC3E}">
        <p14:creationId xmlns:p14="http://schemas.microsoft.com/office/powerpoint/2010/main" val="669471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3" name="Picture 2" descr="A group of people posing for the camera&#10;&#10;Description automatically generated">
            <a:extLst>
              <a:ext uri="{FF2B5EF4-FFF2-40B4-BE49-F238E27FC236}">
                <a16:creationId xmlns:a16="http://schemas.microsoft.com/office/drawing/2014/main" id="{6444397E-1F40-FB49-8828-B54B126165C1}"/>
              </a:ext>
            </a:extLst>
          </p:cNvPr>
          <p:cNvPicPr>
            <a:picLocks noChangeAspect="1"/>
          </p:cNvPicPr>
          <p:nvPr/>
        </p:nvPicPr>
        <p:blipFill rotWithShape="1">
          <a:blip r:embed="rId2">
            <a:extLst>
              <a:ext uri="{28A0092B-C50C-407E-A947-70E740481C1C}">
                <a14:useLocalDpi xmlns:a14="http://schemas.microsoft.com/office/drawing/2010/main" val="0"/>
              </a:ext>
            </a:extLst>
          </a:blip>
          <a:srcRect t="4538" b="41629"/>
          <a:stretch/>
        </p:blipFill>
        <p:spPr>
          <a:xfrm>
            <a:off x="0" y="0"/>
            <a:ext cx="12191979" cy="4373217"/>
          </a:xfrm>
          <a:prstGeom prst="rect">
            <a:avLst/>
          </a:prstGeom>
        </p:spPr>
      </p:pic>
      <p:pic>
        <p:nvPicPr>
          <p:cNvPr id="10" name="Picture 9" descr="A close up of a logo&#10;&#10;Description automatically generated">
            <a:extLst>
              <a:ext uri="{FF2B5EF4-FFF2-40B4-BE49-F238E27FC236}">
                <a16:creationId xmlns:a16="http://schemas.microsoft.com/office/drawing/2014/main" id="{2229539E-1868-BF40-91D7-0F6D0D4B6DF6}"/>
              </a:ext>
            </a:extLst>
          </p:cNvPr>
          <p:cNvPicPr>
            <a:picLocks noChangeAspect="1"/>
          </p:cNvPicPr>
          <p:nvPr/>
        </p:nvPicPr>
        <p:blipFill>
          <a:blip r:embed="rId3">
            <a:alphaModFix amt="23000"/>
            <a:extLst>
              <a:ext uri="{28A0092B-C50C-407E-A947-70E740481C1C}">
                <a14:useLocalDpi xmlns:a14="http://schemas.microsoft.com/office/drawing/2010/main" val="0"/>
              </a:ext>
            </a:extLst>
          </a:blip>
          <a:stretch>
            <a:fillRect/>
          </a:stretch>
        </p:blipFill>
        <p:spPr>
          <a:xfrm>
            <a:off x="3355855" y="-22547"/>
            <a:ext cx="5480223" cy="4373217"/>
          </a:xfrm>
          <a:prstGeom prst="rect">
            <a:avLst/>
          </a:prstGeom>
          <a:solidFill>
            <a:schemeClr val="bg1">
              <a:alpha val="0"/>
            </a:schemeClr>
          </a:solidFill>
        </p:spPr>
      </p:pic>
      <p:sp useBgFill="1">
        <p:nvSpPr>
          <p:cNvPr id="9" name="Rectangle 8">
            <a:extLst>
              <a:ext uri="{FF2B5EF4-FFF2-40B4-BE49-F238E27FC236}">
                <a16:creationId xmlns:a16="http://schemas.microsoft.com/office/drawing/2014/main" id="{693B08FD-5ECC-4728-AA84-CD6AC875B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2549107E-EC98-4933-8F8F-A1713C393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6557"/>
          </a:xfrm>
          <a:custGeom>
            <a:avLst/>
            <a:gdLst>
              <a:gd name="connsiteX0" fmla="*/ 0 w 12188952"/>
              <a:gd name="connsiteY0" fmla="*/ 0 h 6216557"/>
              <a:gd name="connsiteX1" fmla="*/ 12188952 w 12188952"/>
              <a:gd name="connsiteY1" fmla="*/ 0 h 6216557"/>
              <a:gd name="connsiteX2" fmla="*/ 12188952 w 12188952"/>
              <a:gd name="connsiteY2" fmla="*/ 5609705 h 6216557"/>
              <a:gd name="connsiteX3" fmla="*/ 12049115 w 12188952"/>
              <a:gd name="connsiteY3" fmla="*/ 5640762 h 6216557"/>
              <a:gd name="connsiteX4" fmla="*/ 6096001 w 12188952"/>
              <a:gd name="connsiteY4" fmla="*/ 6216557 h 6216557"/>
              <a:gd name="connsiteX5" fmla="*/ 142887 w 12188952"/>
              <a:gd name="connsiteY5" fmla="*/ 5640762 h 6216557"/>
              <a:gd name="connsiteX6" fmla="*/ 0 w 12188952"/>
              <a:gd name="connsiteY6" fmla="*/ 5609028 h 6216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6216557">
                <a:moveTo>
                  <a:pt x="0" y="0"/>
                </a:moveTo>
                <a:lnTo>
                  <a:pt x="12188952" y="0"/>
                </a:lnTo>
                <a:lnTo>
                  <a:pt x="12188952" y="5609705"/>
                </a:lnTo>
                <a:lnTo>
                  <a:pt x="12049115" y="5640762"/>
                </a:lnTo>
                <a:cubicBezTo>
                  <a:pt x="10313281" y="6006147"/>
                  <a:pt x="8275571" y="6216557"/>
                  <a:pt x="6096001" y="6216557"/>
                </a:cubicBezTo>
                <a:cubicBezTo>
                  <a:pt x="3916432" y="6216557"/>
                  <a:pt x="1878721" y="6006147"/>
                  <a:pt x="142887" y="5640762"/>
                </a:cubicBezTo>
                <a:lnTo>
                  <a:pt x="0" y="5609028"/>
                </a:lnTo>
                <a:close/>
              </a:path>
            </a:pathLst>
          </a:custGeom>
          <a:ln w="9525">
            <a:noFill/>
          </a:ln>
          <a:effectLst>
            <a:outerShdw blurRad="88900" dist="38100" dir="5400000" algn="t"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picture containing drawing&#10;&#10;Description automatically generated">
            <a:extLst>
              <a:ext uri="{FF2B5EF4-FFF2-40B4-BE49-F238E27FC236}">
                <a16:creationId xmlns:a16="http://schemas.microsoft.com/office/drawing/2014/main" id="{B1457B1F-C60B-E646-BDF8-4189B0B5FD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48858" y="271455"/>
            <a:ext cx="556448" cy="556448"/>
          </a:xfrm>
          <a:prstGeom prst="rect">
            <a:avLst/>
          </a:prstGeom>
        </p:spPr>
      </p:pic>
      <p:sp>
        <p:nvSpPr>
          <p:cNvPr id="2" name="Oval 1">
            <a:extLst>
              <a:ext uri="{FF2B5EF4-FFF2-40B4-BE49-F238E27FC236}">
                <a16:creationId xmlns:a16="http://schemas.microsoft.com/office/drawing/2014/main" id="{EE8549F7-280C-1A40-A0F1-82AECE2A1295}"/>
              </a:ext>
            </a:extLst>
          </p:cNvPr>
          <p:cNvSpPr/>
          <p:nvPr/>
        </p:nvSpPr>
        <p:spPr>
          <a:xfrm>
            <a:off x="5462012" y="3690975"/>
            <a:ext cx="1267913" cy="1267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logo&#10;&#10;Description automatically generated">
            <a:extLst>
              <a:ext uri="{FF2B5EF4-FFF2-40B4-BE49-F238E27FC236}">
                <a16:creationId xmlns:a16="http://schemas.microsoft.com/office/drawing/2014/main" id="{AECB6C83-A52C-ED40-A66B-51EBD4605F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1775" y="3940538"/>
            <a:ext cx="1028385" cy="817073"/>
          </a:xfrm>
          <a:prstGeom prst="rect">
            <a:avLst/>
          </a:prstGeom>
        </p:spPr>
      </p:pic>
      <p:sp>
        <p:nvSpPr>
          <p:cNvPr id="5" name="TextBox 4">
            <a:extLst>
              <a:ext uri="{FF2B5EF4-FFF2-40B4-BE49-F238E27FC236}">
                <a16:creationId xmlns:a16="http://schemas.microsoft.com/office/drawing/2014/main" id="{9223CFBE-8ECF-3545-96CE-D1659DD449BE}"/>
              </a:ext>
            </a:extLst>
          </p:cNvPr>
          <p:cNvSpPr txBox="1"/>
          <p:nvPr/>
        </p:nvSpPr>
        <p:spPr>
          <a:xfrm>
            <a:off x="-24" y="8431555"/>
            <a:ext cx="12191980" cy="1846659"/>
          </a:xfrm>
          <a:prstGeom prst="rect">
            <a:avLst/>
          </a:prstGeom>
          <a:noFill/>
        </p:spPr>
        <p:txBody>
          <a:bodyPr wrap="square" rtlCol="0">
            <a:spAutoFit/>
          </a:bodyPr>
          <a:lstStyle/>
          <a:p>
            <a:pPr algn="ctr"/>
            <a:r>
              <a:rPr lang="en-US" sz="6600" b="1" dirty="0">
                <a:solidFill>
                  <a:srgbClr val="70AD47"/>
                </a:solidFill>
                <a:latin typeface="Century Gothic" panose="020B0502020202020204" pitchFamily="34" charset="0"/>
              </a:rPr>
              <a:t>JUMP TO JADE </a:t>
            </a:r>
          </a:p>
          <a:p>
            <a:pPr algn="ctr"/>
            <a:r>
              <a:rPr lang="en-US" sz="4800" dirty="0">
                <a:solidFill>
                  <a:srgbClr val="70AD47"/>
                </a:solidFill>
                <a:latin typeface="Century Gothic" panose="020B0502020202020204" pitchFamily="34" charset="0"/>
              </a:rPr>
              <a:t> </a:t>
            </a:r>
            <a:r>
              <a:rPr lang="en-US" sz="4800" dirty="0" err="1">
                <a:solidFill>
                  <a:srgbClr val="70AD47"/>
                </a:solidFill>
                <a:latin typeface="Century Gothic" panose="020B0502020202020204" pitchFamily="34" charset="0"/>
              </a:rPr>
              <a:t>PROMOTIONt</a:t>
            </a:r>
            <a:endParaRPr lang="en-US" sz="6000" dirty="0">
              <a:solidFill>
                <a:srgbClr val="70AD47"/>
              </a:solidFill>
              <a:latin typeface="Century Gothic" panose="020B0502020202020204" pitchFamily="34" charset="0"/>
            </a:endParaRPr>
          </a:p>
        </p:txBody>
      </p:sp>
      <p:pic>
        <p:nvPicPr>
          <p:cNvPr id="12" name="Graphic 11">
            <a:extLst>
              <a:ext uri="{FF2B5EF4-FFF2-40B4-BE49-F238E27FC236}">
                <a16:creationId xmlns:a16="http://schemas.microsoft.com/office/drawing/2014/main" id="{09CDA741-3321-4640-BE44-B5BE61CF217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12050" y="4911149"/>
            <a:ext cx="7567899" cy="1561630"/>
          </a:xfrm>
          <a:prstGeom prst="rect">
            <a:avLst/>
          </a:prstGeom>
        </p:spPr>
      </p:pic>
    </p:spTree>
    <p:extLst>
      <p:ext uri="{BB962C8B-B14F-4D97-AF65-F5344CB8AC3E}">
        <p14:creationId xmlns:p14="http://schemas.microsoft.com/office/powerpoint/2010/main" val="10631887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35C1ED9B039F3439EE4BA053F4FD0E1" ma:contentTypeVersion="13" ma:contentTypeDescription="Create a new document." ma:contentTypeScope="" ma:versionID="4c0b7eee76239c2302016350ef229114">
  <xsd:schema xmlns:xsd="http://www.w3.org/2001/XMLSchema" xmlns:xs="http://www.w3.org/2001/XMLSchema" xmlns:p="http://schemas.microsoft.com/office/2006/metadata/properties" xmlns:ns3="bb08359f-ae28-4f5b-a353-d20505e082f1" xmlns:ns4="3230b177-9538-49eb-9028-f0eaf40e4d61" targetNamespace="http://schemas.microsoft.com/office/2006/metadata/properties" ma:root="true" ma:fieldsID="06710c5f31f4efdc43af506b1e7920d2" ns3:_="" ns4:_="">
    <xsd:import namespace="bb08359f-ae28-4f5b-a353-d20505e082f1"/>
    <xsd:import namespace="3230b177-9538-49eb-9028-f0eaf40e4d61"/>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08359f-ae28-4f5b-a353-d20505e082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230b177-9538-49eb-9028-f0eaf40e4d6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6DAC47-D99E-43D6-87C4-D951742D3176}">
  <ds:schemaRefs>
    <ds:schemaRef ds:uri="http://schemas.microsoft.com/sharepoint/v3/contenttype/forms"/>
  </ds:schemaRefs>
</ds:datastoreItem>
</file>

<file path=customXml/itemProps2.xml><?xml version="1.0" encoding="utf-8"?>
<ds:datastoreItem xmlns:ds="http://schemas.openxmlformats.org/officeDocument/2006/customXml" ds:itemID="{5EFCFBB7-3E0C-414E-B47A-AD0CFAE59623}">
  <ds:schemaRefs>
    <ds:schemaRef ds:uri="http://www.w3.org/XML/1998/namespace"/>
    <ds:schemaRef ds:uri="http://schemas.microsoft.com/office/2006/metadata/properties"/>
    <ds:schemaRef ds:uri="http://purl.org/dc/terms/"/>
    <ds:schemaRef ds:uri="http://purl.org/dc/elements/1.1/"/>
    <ds:schemaRef ds:uri="http://schemas.openxmlformats.org/package/2006/metadata/core-properties"/>
    <ds:schemaRef ds:uri="http://schemas.microsoft.com/office/2006/documentManagement/types"/>
    <ds:schemaRef ds:uri="bb08359f-ae28-4f5b-a353-d20505e082f1"/>
    <ds:schemaRef ds:uri="http://schemas.microsoft.com/office/infopath/2007/PartnerControls"/>
    <ds:schemaRef ds:uri="3230b177-9538-49eb-9028-f0eaf40e4d61"/>
    <ds:schemaRef ds:uri="http://purl.org/dc/dcmitype/"/>
  </ds:schemaRefs>
</ds:datastoreItem>
</file>

<file path=customXml/itemProps3.xml><?xml version="1.0" encoding="utf-8"?>
<ds:datastoreItem xmlns:ds="http://schemas.openxmlformats.org/officeDocument/2006/customXml" ds:itemID="{96B777E9-A2E1-41FA-8DA3-AFE648A940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08359f-ae28-4f5b-a353-d20505e082f1"/>
    <ds:schemaRef ds:uri="3230b177-9538-49eb-9028-f0eaf40e4d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250</TotalTime>
  <Words>583</Words>
  <Application>Microsoft Office PowerPoint</Application>
  <PresentationFormat>Widescreen</PresentationFormat>
  <Paragraphs>78</Paragraphs>
  <Slides>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Arial</vt:lpstr>
      <vt:lpstr>Arial Unicode MS</vt:lpstr>
      <vt:lpstr>Calibri</vt:lpstr>
      <vt:lpstr>Calibri Light</vt:lpstr>
      <vt:lpstr>Cambria</vt:lpstr>
      <vt:lpstr>Century Gothic</vt:lpstr>
      <vt:lpstr>Gill Sans</vt:lpstr>
      <vt:lpstr>Gotham Black</vt:lpstr>
      <vt:lpstr>ヒラギノ角ゴ ProN W3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Lucy West</dc:creator>
  <cp:lastModifiedBy>Stephanie Whatcott</cp:lastModifiedBy>
  <cp:revision>34</cp:revision>
  <dcterms:created xsi:type="dcterms:W3CDTF">2020-02-12T20:14:18Z</dcterms:created>
  <dcterms:modified xsi:type="dcterms:W3CDTF">2020-03-13T20:41:54Z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0x010100435C1ED9B039F3439EE4BA053F4FD0E1</vt:lpwstr>
  </property>
</Properties>
</file>