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4"/>
  </p:sldMasterIdLst>
  <p:notesMasterIdLst>
    <p:notesMasterId r:id="rId27"/>
  </p:notesMasterIdLst>
  <p:sldIdLst>
    <p:sldId id="454" r:id="rId5"/>
    <p:sldId id="527" r:id="rId6"/>
    <p:sldId id="503" r:id="rId7"/>
    <p:sldId id="500" r:id="rId8"/>
    <p:sldId id="519" r:id="rId9"/>
    <p:sldId id="466" r:id="rId10"/>
    <p:sldId id="482" r:id="rId11"/>
    <p:sldId id="521" r:id="rId12"/>
    <p:sldId id="510" r:id="rId13"/>
    <p:sldId id="511" r:id="rId14"/>
    <p:sldId id="512" r:id="rId15"/>
    <p:sldId id="513" r:id="rId16"/>
    <p:sldId id="514" r:id="rId17"/>
    <p:sldId id="515" r:id="rId18"/>
    <p:sldId id="522" r:id="rId19"/>
    <p:sldId id="523" r:id="rId20"/>
    <p:sldId id="524" r:id="rId21"/>
    <p:sldId id="525" r:id="rId22"/>
    <p:sldId id="526" r:id="rId23"/>
    <p:sldId id="497" r:id="rId24"/>
    <p:sldId id="458" r:id="rId25"/>
    <p:sldId id="396" r:id="rId26"/>
  </p:sldIdLst>
  <p:sldSz cx="24387175" cy="13716000"/>
  <p:notesSz cx="6858000" cy="9144000"/>
  <p:defaultTextStyle>
    <a:defPPr>
      <a:defRPr lang="en-US"/>
    </a:defPPr>
    <a:lvl1pPr marL="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arrett Olsen" initials="JO" lastIdx="15" clrIdx="6">
    <p:extLst>
      <p:ext uri="{19B8F6BF-5375-455C-9EA6-DF929625EA0E}">
        <p15:presenceInfo xmlns:p15="http://schemas.microsoft.com/office/powerpoint/2012/main" userId="S-1-5-21-649589864-1927844760-3680758543-3940" providerId="AD"/>
      </p:ext>
    </p:extLst>
  </p:cmAuthor>
  <p:cmAuthor id="1" name="Doug Whitehead" initials="DougW" lastIdx="19" clrIdx="0">
    <p:extLst>
      <p:ext uri="{19B8F6BF-5375-455C-9EA6-DF929625EA0E}">
        <p15:presenceInfo xmlns:p15="http://schemas.microsoft.com/office/powerpoint/2012/main" userId="Doug Whitehead" providerId="None"/>
      </p:ext>
    </p:extLst>
  </p:cmAuthor>
  <p:cmAuthor id="8" name="Pamela (Kelly) Smith" initials="P(S" lastIdx="25" clrIdx="7">
    <p:extLst>
      <p:ext uri="{19B8F6BF-5375-455C-9EA6-DF929625EA0E}">
        <p15:presenceInfo xmlns:p15="http://schemas.microsoft.com/office/powerpoint/2012/main" userId="S::kelly.smith@jeunessehq.com::a8915d4c-8594-4644-909a-43710fcea9a7" providerId="AD"/>
      </p:ext>
    </p:extLst>
  </p:cmAuthor>
  <p:cmAuthor id="2" name="Tonia Garrett" initials="TG" lastIdx="2" clrIdx="1">
    <p:extLst>
      <p:ext uri="{19B8F6BF-5375-455C-9EA6-DF929625EA0E}">
        <p15:presenceInfo xmlns:p15="http://schemas.microsoft.com/office/powerpoint/2012/main" userId="S-1-5-21-649589864-1927844760-3680758543-3032" providerId="AD"/>
      </p:ext>
    </p:extLst>
  </p:cmAuthor>
  <p:cmAuthor id="3" name="Stephanie Whatcott" initials="SW" lastIdx="64" clrIdx="2">
    <p:extLst>
      <p:ext uri="{19B8F6BF-5375-455C-9EA6-DF929625EA0E}">
        <p15:presenceInfo xmlns:p15="http://schemas.microsoft.com/office/powerpoint/2012/main" userId="S-1-5-21-649589864-1927844760-3680758543-7180" providerId="AD"/>
      </p:ext>
    </p:extLst>
  </p:cmAuthor>
  <p:cmAuthor id="4" name="Kelly Smith" initials="KS" lastIdx="12" clrIdx="3">
    <p:extLst>
      <p:ext uri="{19B8F6BF-5375-455C-9EA6-DF929625EA0E}">
        <p15:presenceInfo xmlns:p15="http://schemas.microsoft.com/office/powerpoint/2012/main" userId="Kelly Smith" providerId="None"/>
      </p:ext>
    </p:extLst>
  </p:cmAuthor>
  <p:cmAuthor id="5" name="Jenny Zimmerman" initials="JZ" lastIdx="6" clrIdx="4">
    <p:extLst>
      <p:ext uri="{19B8F6BF-5375-455C-9EA6-DF929625EA0E}">
        <p15:presenceInfo xmlns:p15="http://schemas.microsoft.com/office/powerpoint/2012/main" userId="S-1-5-21-649589864-1927844760-3680758543-12142" providerId="AD"/>
      </p:ext>
    </p:extLst>
  </p:cmAuthor>
  <p:cmAuthor id="6" name="Stephanie Vallette" initials="SV" lastIdx="6" clrIdx="5">
    <p:extLst>
      <p:ext uri="{19B8F6BF-5375-455C-9EA6-DF929625EA0E}">
        <p15:presenceInfo xmlns:p15="http://schemas.microsoft.com/office/powerpoint/2012/main" userId="S-1-5-21-649589864-1927844760-3680758543-50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9BD5"/>
    <a:srgbClr val="19B0D2"/>
    <a:srgbClr val="83CCD1"/>
    <a:srgbClr val="A31E21"/>
    <a:srgbClr val="87CED2"/>
    <a:srgbClr val="319545"/>
    <a:srgbClr val="1B7138"/>
    <a:srgbClr val="2C449C"/>
    <a:srgbClr val="23346B"/>
    <a:srgbClr val="F37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81" autoAdjust="0"/>
    <p:restoredTop sz="96208" autoAdjust="0"/>
  </p:normalViewPr>
  <p:slideViewPr>
    <p:cSldViewPr snapToGrid="0">
      <p:cViewPr varScale="1">
        <p:scale>
          <a:sx n="59" d="100"/>
          <a:sy n="59" d="100"/>
        </p:scale>
        <p:origin x="888" y="2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3EE90-E612-4E23-B9A5-79532FA6B514}" type="datetimeFigureOut">
              <a:rPr lang="en-US" smtClean="0"/>
              <a:t>5/1/20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A8614-0E62-4CC7-AD61-A2EBE857C7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09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F92775-DC53-4A1E-95A6-381D0072462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865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A8614-0E62-4CC7-AD61-A2EBE857C71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70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A8614-0E62-4CC7-AD61-A2EBE857C71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219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A8614-0E62-4CC7-AD61-A2EBE857C71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760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A8614-0E62-4CC7-AD61-A2EBE857C71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48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A8614-0E62-4CC7-AD61-A2EBE857C71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67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A8614-0E62-4CC7-AD61-A2EBE857C71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657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F92775-DC53-4A1E-95A6-381D0072462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932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788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86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52072" y="730250"/>
            <a:ext cx="5258485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618" y="730250"/>
            <a:ext cx="15470614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4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445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917" y="3419477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917" y="9178927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43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61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600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751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796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796" y="5010150"/>
            <a:ext cx="10316917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6007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6007" y="5010150"/>
            <a:ext cx="1036772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688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94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802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82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7726" y="1974851"/>
            <a:ext cx="1234600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4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8019A-CC22-4FF4-97E0-919D777308BA}" type="datetimeFigureOut">
              <a:rPr lang="en-US" smtClean="0"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5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5.png"/><Relationship Id="rId7" Type="http://schemas.openxmlformats.org/officeDocument/2006/relationships/image" Target="../media/image32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3.tiff"/><Relationship Id="rId4" Type="http://schemas.openxmlformats.org/officeDocument/2006/relationships/image" Target="../media/image56.tiff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7.png"/><Relationship Id="rId7" Type="http://schemas.openxmlformats.org/officeDocument/2006/relationships/image" Target="../media/image32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3.tiff"/><Relationship Id="rId4" Type="http://schemas.openxmlformats.org/officeDocument/2006/relationships/image" Target="../media/image58.tiff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3.tiff"/><Relationship Id="rId7" Type="http://schemas.openxmlformats.org/officeDocument/2006/relationships/image" Target="../media/image32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0.png"/><Relationship Id="rId4" Type="http://schemas.openxmlformats.org/officeDocument/2006/relationships/image" Target="../media/image59.tiff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53.tiff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5.png"/><Relationship Id="rId4" Type="http://schemas.openxmlformats.org/officeDocument/2006/relationships/image" Target="../media/image60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60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5.png"/><Relationship Id="rId4" Type="http://schemas.openxmlformats.org/officeDocument/2006/relationships/image" Target="../media/image53.tiff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png"/><Relationship Id="rId7" Type="http://schemas.openxmlformats.org/officeDocument/2006/relationships/image" Target="../media/image1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53.tiff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3.tiff"/><Relationship Id="rId7" Type="http://schemas.openxmlformats.org/officeDocument/2006/relationships/image" Target="../media/image6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3.tiff"/><Relationship Id="rId7" Type="http://schemas.openxmlformats.org/officeDocument/2006/relationships/image" Target="../media/image6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3.tiff"/><Relationship Id="rId7" Type="http://schemas.openxmlformats.org/officeDocument/2006/relationships/image" Target="../media/image6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sv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5.png"/><Relationship Id="rId7" Type="http://schemas.openxmlformats.org/officeDocument/2006/relationships/image" Target="../media/image32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67.png"/><Relationship Id="rId10" Type="http://schemas.openxmlformats.org/officeDocument/2006/relationships/image" Target="../media/image5.png"/><Relationship Id="rId4" Type="http://schemas.openxmlformats.org/officeDocument/2006/relationships/image" Target="../media/image66.sv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8.png"/><Relationship Id="rId7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sv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tiff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19" Type="http://schemas.openxmlformats.org/officeDocument/2006/relationships/image" Target="../media/image5.png"/><Relationship Id="rId4" Type="http://schemas.openxmlformats.org/officeDocument/2006/relationships/image" Target="../media/image19.jpe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1.png"/><Relationship Id="rId18" Type="http://schemas.openxmlformats.org/officeDocument/2006/relationships/image" Target="../media/image43.png"/><Relationship Id="rId3" Type="http://schemas.openxmlformats.org/officeDocument/2006/relationships/image" Target="../media/image19.jpe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18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8.png"/><Relationship Id="rId3" Type="http://schemas.openxmlformats.org/officeDocument/2006/relationships/image" Target="../media/image19.jpeg"/><Relationship Id="rId7" Type="http://schemas.openxmlformats.org/officeDocument/2006/relationships/image" Target="../media/image5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46.png"/><Relationship Id="rId5" Type="http://schemas.openxmlformats.org/officeDocument/2006/relationships/image" Target="../media/image32.svg"/><Relationship Id="rId10" Type="http://schemas.openxmlformats.org/officeDocument/2006/relationships/image" Target="../media/image45.png"/><Relationship Id="rId4" Type="http://schemas.openxmlformats.org/officeDocument/2006/relationships/image" Target="../media/image31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0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1.png"/><Relationship Id="rId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1.png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52.png"/><Relationship Id="rId7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10" Type="http://schemas.openxmlformats.org/officeDocument/2006/relationships/image" Target="../media/image5.png"/><Relationship Id="rId4" Type="http://schemas.openxmlformats.org/officeDocument/2006/relationships/image" Target="../media/image53.tiff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45D5E1-F625-4DE0-AAFB-05F43B6AB4E7}"/>
              </a:ext>
            </a:extLst>
          </p:cNvPr>
          <p:cNvSpPr/>
          <p:nvPr/>
        </p:nvSpPr>
        <p:spPr>
          <a:xfrm>
            <a:off x="12837522" y="4560029"/>
            <a:ext cx="52886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5A9DD4"/>
                </a:solidFill>
                <a:latin typeface="Century Gothic" panose="020B0502020202020204" pitchFamily="34" charset="0"/>
              </a:rPr>
              <a:t>May &amp; June 2020</a:t>
            </a:r>
          </a:p>
        </p:txBody>
      </p:sp>
    </p:spTree>
    <p:extLst>
      <p:ext uri="{BB962C8B-B14F-4D97-AF65-F5344CB8AC3E}">
        <p14:creationId xmlns:p14="http://schemas.microsoft.com/office/powerpoint/2010/main" val="1696187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D95ED20-43B7-4D48-8079-34AFC423EF44}"/>
              </a:ext>
            </a:extLst>
          </p:cNvPr>
          <p:cNvSpPr/>
          <p:nvPr/>
        </p:nvSpPr>
        <p:spPr bwMode="auto">
          <a:xfrm>
            <a:off x="1587" y="0"/>
            <a:ext cx="21225812" cy="2783218"/>
          </a:xfrm>
          <a:prstGeom prst="rect">
            <a:avLst/>
          </a:prstGeom>
          <a:gradFill flip="none" rotWithShape="1">
            <a:gsLst>
              <a:gs pos="100000">
                <a:srgbClr val="E46D2E"/>
              </a:gs>
              <a:gs pos="35000">
                <a:srgbClr val="55A4DA"/>
              </a:gs>
            </a:gsLst>
            <a:lin ang="19200000" scaled="0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56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1" name="Picture 30" descr="A picture containing table, light&#10;&#10;Description automatically generated">
            <a:extLst>
              <a:ext uri="{FF2B5EF4-FFF2-40B4-BE49-F238E27FC236}">
                <a16:creationId xmlns:a16="http://schemas.microsoft.com/office/drawing/2014/main" id="{5898BC54-77C4-418B-9466-C40E7F7BB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584" y="-2213382"/>
            <a:ext cx="9548766" cy="458340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F2272C4-2F6A-6946-BF03-C0DB1AD2AADF}"/>
              </a:ext>
            </a:extLst>
          </p:cNvPr>
          <p:cNvSpPr/>
          <p:nvPr/>
        </p:nvSpPr>
        <p:spPr>
          <a:xfrm>
            <a:off x="21193431" y="-37971"/>
            <a:ext cx="3228486" cy="2821190"/>
          </a:xfrm>
          <a:prstGeom prst="rect">
            <a:avLst/>
          </a:prstGeom>
          <a:solidFill>
            <a:srgbClr val="F57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FE1B27E-8183-774A-B6DA-368B8CE867B3}"/>
              </a:ext>
            </a:extLst>
          </p:cNvPr>
          <p:cNvSpPr/>
          <p:nvPr/>
        </p:nvSpPr>
        <p:spPr>
          <a:xfrm>
            <a:off x="21666201" y="250349"/>
            <a:ext cx="2316914" cy="2316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FF38A2-E14A-460A-BA72-1F09F1F9E22B}"/>
              </a:ext>
            </a:extLst>
          </p:cNvPr>
          <p:cNvSpPr txBox="1"/>
          <p:nvPr/>
        </p:nvSpPr>
        <p:spPr>
          <a:xfrm>
            <a:off x="15193535" y="4781565"/>
            <a:ext cx="7944774" cy="547842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1828800">
              <a:defRPr/>
            </a:pPr>
            <a:r>
              <a:rPr lang="en-US" sz="3500" b="1" kern="0" dirty="0">
                <a:solidFill>
                  <a:srgbClr val="19B0D2"/>
                </a:solidFill>
                <a:latin typeface="Century Gothic" charset="0"/>
                <a:ea typeface="Century Gothic" charset="0"/>
                <a:cs typeface="Century Gothic" charset="0"/>
              </a:rPr>
              <a:t>To achieve the rank of Jade Executive, you must have: </a:t>
            </a:r>
          </a:p>
          <a:p>
            <a:pPr defTabSz="1828800">
              <a:defRPr/>
            </a:pPr>
            <a:endParaRPr lang="en-US" sz="3500" b="1" kern="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4 personally sponsored Executives </a:t>
            </a: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(min. 1 each team*)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	OR</a:t>
            </a: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8 personally sponsored Distributors </a:t>
            </a:r>
            <a:b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(min. 3 each team*)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DAC729-C6AC-4BE7-BC32-C9931CE825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8" r="19365"/>
          <a:stretch/>
        </p:blipFill>
        <p:spPr>
          <a:xfrm>
            <a:off x="1841047" y="3371903"/>
            <a:ext cx="10352540" cy="8994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1EF669-A280-4349-AC8D-AB85D79FB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3946" y="940952"/>
            <a:ext cx="1677168" cy="12167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E50B38-3FF4-9D4D-9238-CEC0A60CBCA7}"/>
              </a:ext>
            </a:extLst>
          </p:cNvPr>
          <p:cNvSpPr txBox="1"/>
          <p:nvPr/>
        </p:nvSpPr>
        <p:spPr>
          <a:xfrm>
            <a:off x="4910329" y="1230507"/>
            <a:ext cx="1626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AND ACCUMULATE 75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0 PGV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TO EARN A $200 USD BONUS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A07E9C-244D-3B44-B36A-9726E75DCFE3}"/>
              </a:ext>
            </a:extLst>
          </p:cNvPr>
          <p:cNvSpPr txBox="1"/>
          <p:nvPr/>
        </p:nvSpPr>
        <p:spPr>
          <a:xfrm>
            <a:off x="4888537" y="269248"/>
            <a:ext cx="16284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ACHIEVE JADE EXECUTIVE RANK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  <a:cs typeface="Arial Unicode MS" panose="020B0604020202020204" pitchFamily="34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1471D5-D4EC-0445-BF09-DB0140445A9F}"/>
              </a:ext>
            </a:extLst>
          </p:cNvPr>
          <p:cNvSpPr/>
          <p:nvPr/>
        </p:nvSpPr>
        <p:spPr>
          <a:xfrm>
            <a:off x="16207302" y="12295416"/>
            <a:ext cx="4965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*Canada and India Distributors: </a:t>
            </a:r>
          </a:p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See Financial Rewards Plan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860C21-A85D-4F4C-B0F5-BA30825BC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1270" y="6589549"/>
            <a:ext cx="757112" cy="6297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3F7AB4-54B2-C943-AED8-109D8345E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1270" y="9449430"/>
            <a:ext cx="757112" cy="629746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5FD01AA1-84DE-D74A-B04A-141EAD3BC8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16" name="Picture 15" descr="A picture containing drawing, clock, light&#10;&#10;Description automatically generated">
            <a:extLst>
              <a:ext uri="{FF2B5EF4-FFF2-40B4-BE49-F238E27FC236}">
                <a16:creationId xmlns:a16="http://schemas.microsoft.com/office/drawing/2014/main" id="{ED9EE4DD-1DBC-46CF-86D0-933249DF24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0" y="887733"/>
            <a:ext cx="4379908" cy="1001423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D93B809A-7542-4D0F-B283-9F61756DF4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5176" y="1314267"/>
            <a:ext cx="9463016" cy="4542247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E0024104-865C-4A64-91CF-4C7C9D627D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39" y="11113034"/>
            <a:ext cx="9463016" cy="454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22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B070F8B-2C1F-4268-A51E-7BEA64508052}"/>
              </a:ext>
            </a:extLst>
          </p:cNvPr>
          <p:cNvSpPr/>
          <p:nvPr/>
        </p:nvSpPr>
        <p:spPr bwMode="auto">
          <a:xfrm>
            <a:off x="1587" y="0"/>
            <a:ext cx="21225812" cy="2783218"/>
          </a:xfrm>
          <a:prstGeom prst="rect">
            <a:avLst/>
          </a:prstGeom>
          <a:gradFill flip="none" rotWithShape="1">
            <a:gsLst>
              <a:gs pos="100000">
                <a:srgbClr val="E46D2E"/>
              </a:gs>
              <a:gs pos="35000">
                <a:srgbClr val="55A4DA"/>
              </a:gs>
            </a:gsLst>
            <a:lin ang="19200000" scaled="0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56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0" name="Picture 29" descr="A picture containing table, light&#10;&#10;Description automatically generated">
            <a:extLst>
              <a:ext uri="{FF2B5EF4-FFF2-40B4-BE49-F238E27FC236}">
                <a16:creationId xmlns:a16="http://schemas.microsoft.com/office/drawing/2014/main" id="{FC0CB885-283D-4EA3-B90C-F707C980C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584" y="-2213382"/>
            <a:ext cx="9548766" cy="458340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8D24471-8A4F-FC47-A24C-2D7E4FBECAFA}"/>
              </a:ext>
            </a:extLst>
          </p:cNvPr>
          <p:cNvSpPr/>
          <p:nvPr/>
        </p:nvSpPr>
        <p:spPr>
          <a:xfrm>
            <a:off x="21193431" y="-37971"/>
            <a:ext cx="3228486" cy="2821190"/>
          </a:xfrm>
          <a:prstGeom prst="rect">
            <a:avLst/>
          </a:prstGeom>
          <a:solidFill>
            <a:srgbClr val="F57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6F3E66-961A-4B08-B9EA-415EB2F64DB7}"/>
              </a:ext>
            </a:extLst>
          </p:cNvPr>
          <p:cNvSpPr txBox="1"/>
          <p:nvPr/>
        </p:nvSpPr>
        <p:spPr>
          <a:xfrm>
            <a:off x="15193509" y="4781565"/>
            <a:ext cx="7924908" cy="547842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1828800">
              <a:defRPr/>
            </a:pPr>
            <a:r>
              <a:rPr lang="en-US" sz="3500" b="1" kern="0" dirty="0">
                <a:solidFill>
                  <a:srgbClr val="19B0D2"/>
                </a:solidFill>
                <a:latin typeface="Century Gothic" charset="0"/>
                <a:ea typeface="Century Gothic" charset="0"/>
                <a:cs typeface="Century Gothic" charset="0"/>
              </a:rPr>
              <a:t>To achieve the rank of Pearl Executive, you must have: </a:t>
            </a:r>
          </a:p>
          <a:p>
            <a:pPr defTabSz="1828800">
              <a:defRPr/>
            </a:pPr>
            <a:endParaRPr lang="en-US" sz="3500" b="1" kern="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8 personally sponsored Executives </a:t>
            </a:r>
            <a:b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(min. 2 each team*)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	OR</a:t>
            </a: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12 personally sponsored Distributors </a:t>
            </a:r>
            <a:b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(min. 3 each team*)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D99384-8ED6-46AF-A390-D2C3746A59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5" r="8837"/>
          <a:stretch/>
        </p:blipFill>
        <p:spPr>
          <a:xfrm>
            <a:off x="756412" y="3189074"/>
            <a:ext cx="13332449" cy="919869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88D0FD2-166A-444E-B536-1B1C51942404}"/>
              </a:ext>
            </a:extLst>
          </p:cNvPr>
          <p:cNvSpPr/>
          <p:nvPr/>
        </p:nvSpPr>
        <p:spPr>
          <a:xfrm>
            <a:off x="21666201" y="250349"/>
            <a:ext cx="2316914" cy="2316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33D4ED-CA24-854D-A47A-7DB881CC8C62}"/>
              </a:ext>
            </a:extLst>
          </p:cNvPr>
          <p:cNvSpPr txBox="1"/>
          <p:nvPr/>
        </p:nvSpPr>
        <p:spPr>
          <a:xfrm>
            <a:off x="4910329" y="1247854"/>
            <a:ext cx="16283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AND ACCUMULATE 2,50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0 PGV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TO EARN A $800 USD BONUS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79D66B-ED3F-2140-A6F9-EB45EBF0028B}"/>
              </a:ext>
            </a:extLst>
          </p:cNvPr>
          <p:cNvSpPr txBox="1"/>
          <p:nvPr/>
        </p:nvSpPr>
        <p:spPr>
          <a:xfrm>
            <a:off x="4911433" y="269248"/>
            <a:ext cx="16261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ACHIEVE PEARL EXECUTIVE RANK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  <a:cs typeface="Arial Unicode MS" panose="020B060402020202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2E8B9D-AAC8-4D31-B5E9-7C658C58A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9114" y="777079"/>
            <a:ext cx="1271088" cy="127108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CA7E02C-55E4-D942-90F0-6CEF875C02B3}"/>
              </a:ext>
            </a:extLst>
          </p:cNvPr>
          <p:cNvSpPr/>
          <p:nvPr/>
        </p:nvSpPr>
        <p:spPr>
          <a:xfrm>
            <a:off x="16207302" y="12295416"/>
            <a:ext cx="4965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*Canada and India Distributors: </a:t>
            </a:r>
          </a:p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See Financial Rewards Plan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B42FCB7-B51D-1546-882F-FB751F2E0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1256" y="6573347"/>
            <a:ext cx="757112" cy="6297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EC84E1E-58CD-6A4A-8B08-715884207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1256" y="9208871"/>
            <a:ext cx="757112" cy="629746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94199F61-F78E-1748-B648-9479B32DFF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16" name="Picture 15" descr="A picture containing drawing, clock, light&#10;&#10;Description automatically generated">
            <a:extLst>
              <a:ext uri="{FF2B5EF4-FFF2-40B4-BE49-F238E27FC236}">
                <a16:creationId xmlns:a16="http://schemas.microsoft.com/office/drawing/2014/main" id="{54D6200D-51F5-4706-84BC-89D937D0F9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0" y="887733"/>
            <a:ext cx="4379908" cy="1001423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71485B15-447F-472C-BF1C-AF1F93A516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5176" y="1314267"/>
            <a:ext cx="9463016" cy="4542247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57730B0E-8300-4612-8ABB-6937B17CD8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39" y="11113034"/>
            <a:ext cx="9463016" cy="454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42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FD138D6-55F3-43B0-A7CA-E7A5552C8D83}"/>
              </a:ext>
            </a:extLst>
          </p:cNvPr>
          <p:cNvSpPr/>
          <p:nvPr/>
        </p:nvSpPr>
        <p:spPr bwMode="auto">
          <a:xfrm>
            <a:off x="1587" y="0"/>
            <a:ext cx="21225812" cy="2783218"/>
          </a:xfrm>
          <a:prstGeom prst="rect">
            <a:avLst/>
          </a:prstGeom>
          <a:gradFill flip="none" rotWithShape="1">
            <a:gsLst>
              <a:gs pos="100000">
                <a:srgbClr val="E46D2E"/>
              </a:gs>
              <a:gs pos="35000">
                <a:srgbClr val="55A4DA"/>
              </a:gs>
            </a:gsLst>
            <a:lin ang="19200000" scaled="0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56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0" name="Picture 29" descr="A picture containing table, light&#10;&#10;Description automatically generated">
            <a:extLst>
              <a:ext uri="{FF2B5EF4-FFF2-40B4-BE49-F238E27FC236}">
                <a16:creationId xmlns:a16="http://schemas.microsoft.com/office/drawing/2014/main" id="{67162C38-5967-4136-B9A3-1774D95A1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584" y="-2213382"/>
            <a:ext cx="9548766" cy="458340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7BCCBFF-3113-8742-B642-AF384ABADFCF}"/>
              </a:ext>
            </a:extLst>
          </p:cNvPr>
          <p:cNvSpPr/>
          <p:nvPr/>
        </p:nvSpPr>
        <p:spPr>
          <a:xfrm>
            <a:off x="21193431" y="-37971"/>
            <a:ext cx="3228486" cy="2821190"/>
          </a:xfrm>
          <a:prstGeom prst="rect">
            <a:avLst/>
          </a:prstGeom>
          <a:solidFill>
            <a:srgbClr val="F57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B7EE7-44BC-49BC-80D3-99DA2E00190C}"/>
              </a:ext>
            </a:extLst>
          </p:cNvPr>
          <p:cNvSpPr txBox="1"/>
          <p:nvPr/>
        </p:nvSpPr>
        <p:spPr>
          <a:xfrm>
            <a:off x="15111862" y="4771253"/>
            <a:ext cx="8149775" cy="278537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1828800">
              <a:defRPr/>
            </a:pPr>
            <a:r>
              <a:rPr lang="en-US" sz="3500" b="1" kern="0" dirty="0">
                <a:solidFill>
                  <a:srgbClr val="19B0D2"/>
                </a:solidFill>
                <a:latin typeface="Century Gothic" charset="0"/>
                <a:ea typeface="Century Gothic" charset="0"/>
                <a:cs typeface="Century Gothic" charset="0"/>
              </a:rPr>
              <a:t>To achieve the rank of Sapphire Executive, you must have: </a:t>
            </a:r>
          </a:p>
          <a:p>
            <a:pPr marL="0" lvl="1" defTabSz="1828800">
              <a:defRPr/>
            </a:pPr>
            <a:endParaRPr lang="en-US" sz="3500" b="1" kern="0" dirty="0">
              <a:solidFill>
                <a:schemeClr val="accent1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12 personally sponsored Executives </a:t>
            </a:r>
            <a:b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(min. 3 each team*)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F91961-C5D6-4FA2-8FCE-A1BEB0A60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1254" y="6550399"/>
            <a:ext cx="757112" cy="62974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255D5ED-68A7-3643-8E37-883A3FBD288F}"/>
              </a:ext>
            </a:extLst>
          </p:cNvPr>
          <p:cNvSpPr/>
          <p:nvPr/>
        </p:nvSpPr>
        <p:spPr>
          <a:xfrm>
            <a:off x="21666201" y="250349"/>
            <a:ext cx="2316914" cy="2316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FEA70C-FA1D-1545-B288-ACBEC363FD4F}"/>
              </a:ext>
            </a:extLst>
          </p:cNvPr>
          <p:cNvSpPr txBox="1"/>
          <p:nvPr/>
        </p:nvSpPr>
        <p:spPr>
          <a:xfrm>
            <a:off x="4901185" y="1247854"/>
            <a:ext cx="16292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AND ACCUMULATE 4,50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0 PGV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TO EARN A $1,500 USD BONUS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77FEAF-429B-9244-BE11-25F949435414}"/>
              </a:ext>
            </a:extLst>
          </p:cNvPr>
          <p:cNvSpPr txBox="1"/>
          <p:nvPr/>
        </p:nvSpPr>
        <p:spPr>
          <a:xfrm>
            <a:off x="4901185" y="269248"/>
            <a:ext cx="1629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ACHIEVE SAPPHIRE EXECUTIVE RANK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  <a:cs typeface="Arial Unicode MS" panose="020B0604020202020204" pitchFamily="34" charset="-12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3BCBFD-AA7A-C943-B88E-9E0F220C8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3946" y="947875"/>
            <a:ext cx="1686613" cy="121677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DE492FA-5746-4141-95AB-5ED0C6975ADE}"/>
              </a:ext>
            </a:extLst>
          </p:cNvPr>
          <p:cNvSpPr/>
          <p:nvPr/>
        </p:nvSpPr>
        <p:spPr>
          <a:xfrm>
            <a:off x="16207302" y="12295416"/>
            <a:ext cx="4965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*Canada and India Distributors: </a:t>
            </a:r>
          </a:p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See Financial Rewards Plan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94CDB4-3387-0F42-9366-184759334A8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0" y="2871272"/>
            <a:ext cx="14478000" cy="854450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90D03762-6834-DD41-AF73-18167DF2DB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15" name="Picture 14" descr="A picture containing drawing, clock, light&#10;&#10;Description automatically generated">
            <a:extLst>
              <a:ext uri="{FF2B5EF4-FFF2-40B4-BE49-F238E27FC236}">
                <a16:creationId xmlns:a16="http://schemas.microsoft.com/office/drawing/2014/main" id="{B9770B78-91C1-44C0-BE44-CE5CB70A80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0" y="887733"/>
            <a:ext cx="4379908" cy="1001423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E0F7B8DA-39F0-471E-A632-55EFAD3A20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5176" y="1314267"/>
            <a:ext cx="9463016" cy="4542247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3B0FD40C-66A1-44B5-B956-40D7908AEA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39" y="11113034"/>
            <a:ext cx="9463016" cy="454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17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4328D22-DD05-4B60-AE2E-4CCD61330AF5}"/>
              </a:ext>
            </a:extLst>
          </p:cNvPr>
          <p:cNvSpPr/>
          <p:nvPr/>
        </p:nvSpPr>
        <p:spPr bwMode="auto">
          <a:xfrm>
            <a:off x="1587" y="0"/>
            <a:ext cx="21225812" cy="2783218"/>
          </a:xfrm>
          <a:prstGeom prst="rect">
            <a:avLst/>
          </a:prstGeom>
          <a:gradFill flip="none" rotWithShape="1">
            <a:gsLst>
              <a:gs pos="100000">
                <a:srgbClr val="E46D2E"/>
              </a:gs>
              <a:gs pos="35000">
                <a:srgbClr val="55A4DA"/>
              </a:gs>
            </a:gsLst>
            <a:lin ang="19200000" scaled="0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56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3" name="Picture 32" descr="A picture containing table, light&#10;&#10;Description automatically generated">
            <a:extLst>
              <a:ext uri="{FF2B5EF4-FFF2-40B4-BE49-F238E27FC236}">
                <a16:creationId xmlns:a16="http://schemas.microsoft.com/office/drawing/2014/main" id="{5232D68E-38E0-4A77-A1A1-F5FA4DD36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584" y="-2213382"/>
            <a:ext cx="9548766" cy="458340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CF7BAB5-8157-1041-A61A-7586BFD66430}"/>
              </a:ext>
            </a:extLst>
          </p:cNvPr>
          <p:cNvSpPr/>
          <p:nvPr/>
        </p:nvSpPr>
        <p:spPr>
          <a:xfrm>
            <a:off x="21193431" y="-37971"/>
            <a:ext cx="3228486" cy="2821190"/>
          </a:xfrm>
          <a:prstGeom prst="rect">
            <a:avLst/>
          </a:prstGeom>
          <a:solidFill>
            <a:srgbClr val="F57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2397AD-8B0B-4B56-93B2-2102E05E7500}"/>
              </a:ext>
            </a:extLst>
          </p:cNvPr>
          <p:cNvSpPr txBox="1"/>
          <p:nvPr/>
        </p:nvSpPr>
        <p:spPr>
          <a:xfrm>
            <a:off x="15119391" y="4771253"/>
            <a:ext cx="8718719" cy="493981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1828800">
              <a:defRPr/>
            </a:pPr>
            <a:r>
              <a:rPr lang="en-US" sz="3500" b="1" kern="0" dirty="0">
                <a:solidFill>
                  <a:srgbClr val="19B0D2"/>
                </a:solidFill>
                <a:latin typeface="Century Gothic" charset="0"/>
                <a:ea typeface="Century Gothic" charset="0"/>
                <a:cs typeface="Century Gothic" charset="0"/>
              </a:rPr>
              <a:t>To achieve the rank of Sapphire 25 Executive, you must have: </a:t>
            </a:r>
          </a:p>
          <a:p>
            <a:pPr marL="0" lvl="1" defTabSz="1828800">
              <a:defRPr/>
            </a:pPr>
            <a:endParaRPr lang="en-US" sz="3500" b="1" kern="0" dirty="0">
              <a:solidFill>
                <a:schemeClr val="accent1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12 personally sponsored Executives </a:t>
            </a: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(min. 3 each team*)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algn="ctr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AND 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25 team cycles in the preceding month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B6AB18-3A1B-4CA0-B47A-88503EF77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783" y="6543501"/>
            <a:ext cx="757112" cy="629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53BCBA-50AA-4F33-AA60-9503DA9F905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39" y="2871272"/>
            <a:ext cx="14478000" cy="8544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F7946A-7D65-C14A-ABCF-1AB8DBA89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783" y="9081321"/>
            <a:ext cx="757112" cy="62974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4844B6E-A4F4-6C4B-BB8F-7A9A049B6C44}"/>
              </a:ext>
            </a:extLst>
          </p:cNvPr>
          <p:cNvSpPr/>
          <p:nvPr/>
        </p:nvSpPr>
        <p:spPr>
          <a:xfrm>
            <a:off x="21666201" y="250349"/>
            <a:ext cx="2316914" cy="2316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BBE550-1657-3741-9BAB-BD703453762A}"/>
              </a:ext>
            </a:extLst>
          </p:cNvPr>
          <p:cNvSpPr txBox="1"/>
          <p:nvPr/>
        </p:nvSpPr>
        <p:spPr>
          <a:xfrm>
            <a:off x="4910329" y="1247854"/>
            <a:ext cx="16283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AND ACCUMULATE 10,00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0 PGV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TO EARN A $3,000 USD BONUS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7E8BE4-AF8C-914F-9E36-CBB5D8FF1132}"/>
              </a:ext>
            </a:extLst>
          </p:cNvPr>
          <p:cNvSpPr txBox="1"/>
          <p:nvPr/>
        </p:nvSpPr>
        <p:spPr>
          <a:xfrm>
            <a:off x="4910329" y="269248"/>
            <a:ext cx="16283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ACHIEVE SAPPHIRE 25 EXECUTIVE RANK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  <a:cs typeface="Arial Unicode MS" panose="020B0604020202020204" pitchFamily="34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921949-09FE-D240-A211-AB7A3AAB81F6}"/>
              </a:ext>
            </a:extLst>
          </p:cNvPr>
          <p:cNvSpPr/>
          <p:nvPr/>
        </p:nvSpPr>
        <p:spPr>
          <a:xfrm>
            <a:off x="16207302" y="12295416"/>
            <a:ext cx="4965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*Canada and India Distributors: </a:t>
            </a:r>
          </a:p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See Financial Rewards Plan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CBA1F33D-B7B3-F642-B7E1-2110D3673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28" name="Graphic 18">
            <a:extLst>
              <a:ext uri="{FF2B5EF4-FFF2-40B4-BE49-F238E27FC236}">
                <a16:creationId xmlns:a16="http://schemas.microsoft.com/office/drawing/2014/main" id="{63C4ABCE-3D2E-3547-8D60-CAA7E618E2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501611" y="210619"/>
            <a:ext cx="2691281" cy="26912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12E9E-9A73-4D84-B921-5F2F4461FE46}"/>
              </a:ext>
            </a:extLst>
          </p:cNvPr>
          <p:cNvSpPr/>
          <p:nvPr/>
        </p:nvSpPr>
        <p:spPr>
          <a:xfrm>
            <a:off x="1039106" y="12574142"/>
            <a:ext cx="4014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**Note 50% payout may apply </a:t>
            </a:r>
          </a:p>
        </p:txBody>
      </p:sp>
      <p:pic>
        <p:nvPicPr>
          <p:cNvPr id="19" name="Picture 18" descr="A picture containing drawing, clock, light&#10;&#10;Description automatically generated">
            <a:extLst>
              <a:ext uri="{FF2B5EF4-FFF2-40B4-BE49-F238E27FC236}">
                <a16:creationId xmlns:a16="http://schemas.microsoft.com/office/drawing/2014/main" id="{8AFCB1A6-53E6-4EA4-A1EB-1A846DC7F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0" y="887733"/>
            <a:ext cx="4379908" cy="1001423"/>
          </a:xfrm>
          <a:prstGeom prst="rect">
            <a:avLst/>
          </a:prstGeom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3361D2E1-6980-489F-8DCE-E6AD3FE160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5176" y="1314267"/>
            <a:ext cx="9463016" cy="4542247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6A972B38-81D1-481D-9DE6-8C6228A63E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39" y="11113034"/>
            <a:ext cx="9463016" cy="454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15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90DB60C-8956-4EE2-9641-C739F22909BF}"/>
              </a:ext>
            </a:extLst>
          </p:cNvPr>
          <p:cNvSpPr/>
          <p:nvPr/>
        </p:nvSpPr>
        <p:spPr bwMode="auto">
          <a:xfrm>
            <a:off x="1587" y="0"/>
            <a:ext cx="21225812" cy="2783218"/>
          </a:xfrm>
          <a:prstGeom prst="rect">
            <a:avLst/>
          </a:prstGeom>
          <a:gradFill flip="none" rotWithShape="1">
            <a:gsLst>
              <a:gs pos="100000">
                <a:srgbClr val="E46D2E"/>
              </a:gs>
              <a:gs pos="35000">
                <a:srgbClr val="55A4DA"/>
              </a:gs>
            </a:gsLst>
            <a:lin ang="19200000" scaled="0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56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3" name="Picture 32" descr="A picture containing table, light&#10;&#10;Description automatically generated">
            <a:extLst>
              <a:ext uri="{FF2B5EF4-FFF2-40B4-BE49-F238E27FC236}">
                <a16:creationId xmlns:a16="http://schemas.microsoft.com/office/drawing/2014/main" id="{285CE0F0-4B3A-4A23-A195-336423600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584" y="-2213382"/>
            <a:ext cx="9548766" cy="45834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3AEF210-97E1-D44E-8C25-4E621FB2B27A}"/>
              </a:ext>
            </a:extLst>
          </p:cNvPr>
          <p:cNvSpPr/>
          <p:nvPr/>
        </p:nvSpPr>
        <p:spPr>
          <a:xfrm>
            <a:off x="21193431" y="-37971"/>
            <a:ext cx="3228486" cy="2821190"/>
          </a:xfrm>
          <a:prstGeom prst="rect">
            <a:avLst/>
          </a:prstGeom>
          <a:solidFill>
            <a:srgbClr val="F57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72BD41-9AB5-43AA-BD79-BB0AA434AFE3}"/>
              </a:ext>
            </a:extLst>
          </p:cNvPr>
          <p:cNvSpPr txBox="1"/>
          <p:nvPr/>
        </p:nvSpPr>
        <p:spPr>
          <a:xfrm>
            <a:off x="15115862" y="4780508"/>
            <a:ext cx="8881195" cy="493981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1828800">
              <a:defRPr/>
            </a:pPr>
            <a:r>
              <a:rPr lang="en-US" sz="3500" b="1" kern="0" dirty="0">
                <a:solidFill>
                  <a:srgbClr val="19B0D2"/>
                </a:solidFill>
                <a:latin typeface="Century Gothic" charset="0"/>
                <a:ea typeface="Century Gothic" charset="0"/>
                <a:cs typeface="Century Gothic" charset="0"/>
              </a:rPr>
              <a:t>To achieve the rank of Sapphire 50 Executive, you must have: </a:t>
            </a:r>
          </a:p>
          <a:p>
            <a:pPr marL="0" lvl="1" defTabSz="1828800">
              <a:defRPr/>
            </a:pPr>
            <a:endParaRPr lang="en-US" sz="3500" b="1" kern="0" dirty="0">
              <a:solidFill>
                <a:schemeClr val="accent1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12 personally sponsored Executives </a:t>
            </a:r>
            <a:b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(min. 3 each team*)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algn="ctr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AND 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50 team cycles in the preceding month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5EBA15-C836-46ED-9378-CCCE032A4E8E}"/>
              </a:ext>
            </a:extLst>
          </p:cNvPr>
          <p:cNvSpPr/>
          <p:nvPr/>
        </p:nvSpPr>
        <p:spPr>
          <a:xfrm>
            <a:off x="1042986" y="12573923"/>
            <a:ext cx="4014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**Note 50% payout may apply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0EB2AD-A704-B941-9952-3E9219AB785C}"/>
              </a:ext>
            </a:extLst>
          </p:cNvPr>
          <p:cNvSpPr/>
          <p:nvPr/>
        </p:nvSpPr>
        <p:spPr>
          <a:xfrm>
            <a:off x="16207302" y="12295416"/>
            <a:ext cx="4965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*Canada and India Distributors: </a:t>
            </a:r>
          </a:p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See Financial Rewards Plan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61ECD0-E571-B143-9B25-52AEE66996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478" y="2872869"/>
            <a:ext cx="14478000" cy="8544508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BF4169B-6685-DF40-BED9-EBE09A159CC1}"/>
              </a:ext>
            </a:extLst>
          </p:cNvPr>
          <p:cNvSpPr/>
          <p:nvPr/>
        </p:nvSpPr>
        <p:spPr>
          <a:xfrm>
            <a:off x="21666201" y="250349"/>
            <a:ext cx="2316914" cy="2316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765348-C577-C047-A1E3-C25A6DEFB07B}"/>
              </a:ext>
            </a:extLst>
          </p:cNvPr>
          <p:cNvSpPr txBox="1"/>
          <p:nvPr/>
        </p:nvSpPr>
        <p:spPr>
          <a:xfrm>
            <a:off x="4892041" y="1247854"/>
            <a:ext cx="16301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AND ACCUMULATE 15,00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0 PGV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TO EARN A $4,000 USD BONUS**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C2036B-C4EC-6D43-9CF6-B452E8C36D74}"/>
              </a:ext>
            </a:extLst>
          </p:cNvPr>
          <p:cNvSpPr txBox="1"/>
          <p:nvPr/>
        </p:nvSpPr>
        <p:spPr>
          <a:xfrm>
            <a:off x="4893169" y="269248"/>
            <a:ext cx="16279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ACHIEVE SAPPHIRE 50 EXECUTIVE RANK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  <a:cs typeface="Arial Unicode MS" panose="020B0604020202020204" pitchFamily="34" charset="-128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AB0E7A-4AD5-1E47-A387-CFFA9E166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5254" y="6515377"/>
            <a:ext cx="757112" cy="629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90DCFA-B208-2E4D-BAE0-B856EBBD9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5254" y="9090576"/>
            <a:ext cx="757112" cy="629746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5D45EB9E-90E7-D349-AA60-E752B97930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28" name="Graphic 19">
            <a:extLst>
              <a:ext uri="{FF2B5EF4-FFF2-40B4-BE49-F238E27FC236}">
                <a16:creationId xmlns:a16="http://schemas.microsoft.com/office/drawing/2014/main" id="{0724BD89-B145-5A4B-867F-D0BF2E323D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500805" y="210619"/>
            <a:ext cx="2691281" cy="2691281"/>
          </a:xfrm>
          <a:prstGeom prst="rect">
            <a:avLst/>
          </a:prstGeom>
        </p:spPr>
      </p:pic>
      <p:pic>
        <p:nvPicPr>
          <p:cNvPr id="15" name="Picture 14" descr="A picture containing drawing, clock, light&#10;&#10;Description automatically generated">
            <a:extLst>
              <a:ext uri="{FF2B5EF4-FFF2-40B4-BE49-F238E27FC236}">
                <a16:creationId xmlns:a16="http://schemas.microsoft.com/office/drawing/2014/main" id="{FA1557BF-64CF-46E9-A145-8B4EA275DE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0" y="887733"/>
            <a:ext cx="4379908" cy="1001423"/>
          </a:xfrm>
          <a:prstGeom prst="rect">
            <a:avLst/>
          </a:prstGeom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84BA2835-AE7B-4A80-A9A2-BC8321FC51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5176" y="1314267"/>
            <a:ext cx="9463016" cy="4542247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2275AF34-26B1-4B43-BD99-CB08A91460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39" y="11113034"/>
            <a:ext cx="9463016" cy="454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1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EACB30D-9848-4E91-A136-875B5FDB49DB}"/>
              </a:ext>
            </a:extLst>
          </p:cNvPr>
          <p:cNvSpPr/>
          <p:nvPr/>
        </p:nvSpPr>
        <p:spPr bwMode="auto">
          <a:xfrm>
            <a:off x="1587" y="0"/>
            <a:ext cx="21225812" cy="2783218"/>
          </a:xfrm>
          <a:prstGeom prst="rect">
            <a:avLst/>
          </a:prstGeom>
          <a:gradFill flip="none" rotWithShape="1">
            <a:gsLst>
              <a:gs pos="100000">
                <a:srgbClr val="E46D2E"/>
              </a:gs>
              <a:gs pos="35000">
                <a:srgbClr val="55A4DA"/>
              </a:gs>
            </a:gsLst>
            <a:lin ang="19200000" scaled="0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56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4" name="Picture 33" descr="A picture containing table, light&#10;&#10;Description automatically generated">
            <a:extLst>
              <a:ext uri="{FF2B5EF4-FFF2-40B4-BE49-F238E27FC236}">
                <a16:creationId xmlns:a16="http://schemas.microsoft.com/office/drawing/2014/main" id="{617E2988-88F3-4BC5-84F6-085701CE9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584" y="-2213382"/>
            <a:ext cx="9548766" cy="45834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3AEF210-97E1-D44E-8C25-4E621FB2B27A}"/>
              </a:ext>
            </a:extLst>
          </p:cNvPr>
          <p:cNvSpPr/>
          <p:nvPr/>
        </p:nvSpPr>
        <p:spPr>
          <a:xfrm>
            <a:off x="21193431" y="-37971"/>
            <a:ext cx="3228486" cy="2821190"/>
          </a:xfrm>
          <a:prstGeom prst="rect">
            <a:avLst/>
          </a:prstGeom>
          <a:solidFill>
            <a:srgbClr val="F57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72BD41-9AB5-43AA-BD79-BB0AA434AFE3}"/>
              </a:ext>
            </a:extLst>
          </p:cNvPr>
          <p:cNvSpPr txBox="1"/>
          <p:nvPr/>
        </p:nvSpPr>
        <p:spPr>
          <a:xfrm>
            <a:off x="15121794" y="4780508"/>
            <a:ext cx="9139613" cy="493981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1828800">
              <a:defRPr/>
            </a:pPr>
            <a:r>
              <a:rPr lang="en-US" sz="3500" b="1" kern="0" dirty="0">
                <a:solidFill>
                  <a:srgbClr val="19B0D2"/>
                </a:solidFill>
                <a:latin typeface="Century Gothic" charset="0"/>
                <a:ea typeface="Century Gothic" charset="0"/>
                <a:cs typeface="Century Gothic" charset="0"/>
              </a:rPr>
              <a:t>To achieve the rank of Sapphire Elite Executive, you must have: </a:t>
            </a:r>
          </a:p>
          <a:p>
            <a:pPr marL="0" lvl="1" defTabSz="1828800">
              <a:defRPr/>
            </a:pPr>
            <a:endParaRPr lang="en-US" sz="3500" b="1" kern="0" dirty="0">
              <a:solidFill>
                <a:schemeClr val="accent1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12 personally sponsored Executives </a:t>
            </a:r>
            <a:b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(min. 3 each team*)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algn="ctr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AND 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100 team cycles in the preceding month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5EBA15-C836-46ED-9378-CCCE032A4E8E}"/>
              </a:ext>
            </a:extLst>
          </p:cNvPr>
          <p:cNvSpPr/>
          <p:nvPr/>
        </p:nvSpPr>
        <p:spPr>
          <a:xfrm>
            <a:off x="1042986" y="12573923"/>
            <a:ext cx="4014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**Note 50% payout may apply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0EB2AD-A704-B941-9952-3E9219AB785C}"/>
              </a:ext>
            </a:extLst>
          </p:cNvPr>
          <p:cNvSpPr/>
          <p:nvPr/>
        </p:nvSpPr>
        <p:spPr>
          <a:xfrm>
            <a:off x="16207302" y="12295416"/>
            <a:ext cx="4965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*Canada and India Distributors: </a:t>
            </a:r>
          </a:p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See Financial Rewards Plan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61ECD0-E571-B143-9B25-52AEE66996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580" y="2872869"/>
            <a:ext cx="14478000" cy="8544508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BF4169B-6685-DF40-BED9-EBE09A159CC1}"/>
              </a:ext>
            </a:extLst>
          </p:cNvPr>
          <p:cNvSpPr/>
          <p:nvPr/>
        </p:nvSpPr>
        <p:spPr>
          <a:xfrm>
            <a:off x="21666201" y="250349"/>
            <a:ext cx="2316914" cy="2316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765348-C577-C047-A1E3-C25A6DEFB07B}"/>
              </a:ext>
            </a:extLst>
          </p:cNvPr>
          <p:cNvSpPr txBox="1"/>
          <p:nvPr/>
        </p:nvSpPr>
        <p:spPr>
          <a:xfrm>
            <a:off x="4892041" y="1247854"/>
            <a:ext cx="16301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AND ACCUMULATE 25,000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 PGV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TO EARN A $6,000 USD BONUS**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C2036B-C4EC-6D43-9CF6-B452E8C36D74}"/>
              </a:ext>
            </a:extLst>
          </p:cNvPr>
          <p:cNvSpPr txBox="1"/>
          <p:nvPr/>
        </p:nvSpPr>
        <p:spPr>
          <a:xfrm>
            <a:off x="4893169" y="269248"/>
            <a:ext cx="16279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ACHIEVE SAPPHIRE ELITE EXECUTIVE RANK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  <a:cs typeface="Arial Unicode MS" panose="020B0604020202020204" pitchFamily="34" charset="-128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AB0E7A-4AD5-1E47-A387-CFFA9E166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1186" y="6523249"/>
            <a:ext cx="757112" cy="629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90DCFA-B208-2E4D-BAE0-B856EBBD9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1186" y="9090576"/>
            <a:ext cx="757112" cy="629746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5D45EB9E-90E7-D349-AA60-E752B97930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15" name="Picture 14" descr="A picture containing drawing, clock, light&#10;&#10;Description automatically generated">
            <a:extLst>
              <a:ext uri="{FF2B5EF4-FFF2-40B4-BE49-F238E27FC236}">
                <a16:creationId xmlns:a16="http://schemas.microsoft.com/office/drawing/2014/main" id="{3757B3CE-84C3-4DC5-91EB-C7E98C7277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0" y="887733"/>
            <a:ext cx="4379908" cy="1001423"/>
          </a:xfrm>
          <a:prstGeom prst="rect">
            <a:avLst/>
          </a:prstGeom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2E225274-26FD-45B1-ABB5-31E031B177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804" y="204926"/>
            <a:ext cx="2691282" cy="2691282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F731F5AF-B844-45A8-9BB4-D98D4AB579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5176" y="1314267"/>
            <a:ext cx="9463016" cy="4542247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800F2170-75F3-415D-9E00-36F387C94E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39" y="11113034"/>
            <a:ext cx="9463016" cy="454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39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1935C8C-E979-4592-A4E9-B8E93904C3E7}"/>
              </a:ext>
            </a:extLst>
          </p:cNvPr>
          <p:cNvSpPr/>
          <p:nvPr/>
        </p:nvSpPr>
        <p:spPr bwMode="auto">
          <a:xfrm>
            <a:off x="1587" y="0"/>
            <a:ext cx="21225812" cy="2783218"/>
          </a:xfrm>
          <a:prstGeom prst="rect">
            <a:avLst/>
          </a:prstGeom>
          <a:gradFill flip="none" rotWithShape="1">
            <a:gsLst>
              <a:gs pos="100000">
                <a:srgbClr val="E46D2E"/>
              </a:gs>
              <a:gs pos="35000">
                <a:srgbClr val="55A4DA"/>
              </a:gs>
            </a:gsLst>
            <a:lin ang="19200000" scaled="0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56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4" name="Picture 33" descr="A picture containing table, light&#10;&#10;Description automatically generated">
            <a:extLst>
              <a:ext uri="{FF2B5EF4-FFF2-40B4-BE49-F238E27FC236}">
                <a16:creationId xmlns:a16="http://schemas.microsoft.com/office/drawing/2014/main" id="{1B9BFC55-CF27-4C1D-A51E-B77DCED0E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584" y="-2213382"/>
            <a:ext cx="9548766" cy="45834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3AEF210-97E1-D44E-8C25-4E621FB2B27A}"/>
              </a:ext>
            </a:extLst>
          </p:cNvPr>
          <p:cNvSpPr/>
          <p:nvPr/>
        </p:nvSpPr>
        <p:spPr>
          <a:xfrm>
            <a:off x="21193431" y="-37971"/>
            <a:ext cx="3228486" cy="2821190"/>
          </a:xfrm>
          <a:prstGeom prst="rect">
            <a:avLst/>
          </a:prstGeom>
          <a:solidFill>
            <a:srgbClr val="F57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72BD41-9AB5-43AA-BD79-BB0AA434AFE3}"/>
              </a:ext>
            </a:extLst>
          </p:cNvPr>
          <p:cNvSpPr txBox="1"/>
          <p:nvPr/>
        </p:nvSpPr>
        <p:spPr>
          <a:xfrm>
            <a:off x="4509421" y="5099422"/>
            <a:ext cx="15368332" cy="440120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 defTabSz="1828800">
              <a:defRPr/>
            </a:pPr>
            <a:r>
              <a:rPr lang="en-US" sz="3500" b="1" kern="0" dirty="0">
                <a:solidFill>
                  <a:srgbClr val="19B0D2"/>
                </a:solidFill>
                <a:latin typeface="Century Gothic" charset="0"/>
                <a:ea typeface="Century Gothic" charset="0"/>
                <a:cs typeface="Century Gothic" charset="0"/>
              </a:rPr>
              <a:t>To achieve the rank of Ruby Director rank, you must have: </a:t>
            </a:r>
          </a:p>
          <a:p>
            <a:pPr marL="0" lvl="1" defTabSz="1828800">
              <a:defRPr/>
            </a:pPr>
            <a:endParaRPr lang="en-US" sz="3500" b="1" kern="0" dirty="0">
              <a:solidFill>
                <a:schemeClr val="accent1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Been paid as a Sapphire Executive with at least two teams that have Distributors paid at the rank of Sapphire Executive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algn="ctr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AND 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200 team cycles in the preceding month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5EBA15-C836-46ED-9378-CCCE032A4E8E}"/>
              </a:ext>
            </a:extLst>
          </p:cNvPr>
          <p:cNvSpPr/>
          <p:nvPr/>
        </p:nvSpPr>
        <p:spPr>
          <a:xfrm>
            <a:off x="1042986" y="12573923"/>
            <a:ext cx="4014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**Note 50% payout may apply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0EB2AD-A704-B941-9952-3E9219AB785C}"/>
              </a:ext>
            </a:extLst>
          </p:cNvPr>
          <p:cNvSpPr/>
          <p:nvPr/>
        </p:nvSpPr>
        <p:spPr>
          <a:xfrm>
            <a:off x="16207302" y="12295416"/>
            <a:ext cx="4965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*Canada and India Distributors: </a:t>
            </a:r>
          </a:p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See Financial Rewards Plan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F4169B-6685-DF40-BED9-EBE09A159CC1}"/>
              </a:ext>
            </a:extLst>
          </p:cNvPr>
          <p:cNvSpPr/>
          <p:nvPr/>
        </p:nvSpPr>
        <p:spPr>
          <a:xfrm>
            <a:off x="21666201" y="250349"/>
            <a:ext cx="2316914" cy="2316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765348-C577-C047-A1E3-C25A6DEFB07B}"/>
              </a:ext>
            </a:extLst>
          </p:cNvPr>
          <p:cNvSpPr txBox="1"/>
          <p:nvPr/>
        </p:nvSpPr>
        <p:spPr>
          <a:xfrm>
            <a:off x="4892041" y="1247854"/>
            <a:ext cx="16301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AND ACCUMULATE 75,00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0 PGV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TO EARN A $10,000 USD BONUS**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C2036B-C4EC-6D43-9CF6-B452E8C36D74}"/>
              </a:ext>
            </a:extLst>
          </p:cNvPr>
          <p:cNvSpPr txBox="1"/>
          <p:nvPr/>
        </p:nvSpPr>
        <p:spPr>
          <a:xfrm>
            <a:off x="4893169" y="269248"/>
            <a:ext cx="16279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ACHIEVE RUBY DIRECTOR RANK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  <a:cs typeface="Arial Unicode MS" panose="020B0604020202020204" pitchFamily="34" charset="-128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AB0E7A-4AD5-1E47-A387-CFFA9E166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601" y="6277865"/>
            <a:ext cx="757112" cy="629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90DCFA-B208-2E4D-BAE0-B856EBBD9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601" y="8796148"/>
            <a:ext cx="757112" cy="629746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5D45EB9E-90E7-D349-AA60-E752B9793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15" name="Picture 14" descr="A picture containing drawing, clock, light&#10;&#10;Description automatically generated">
            <a:extLst>
              <a:ext uri="{FF2B5EF4-FFF2-40B4-BE49-F238E27FC236}">
                <a16:creationId xmlns:a16="http://schemas.microsoft.com/office/drawing/2014/main" id="{F24660CA-4AB9-475F-B41D-EAD13CD8C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0" y="887733"/>
            <a:ext cx="4379908" cy="1001423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1EEFA7BC-CD06-4F9C-BACC-A67B846954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3302" y="208048"/>
            <a:ext cx="2688784" cy="2688784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A47031F7-0A37-4FF0-AD56-AE6ECB4CFE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5176" y="1314267"/>
            <a:ext cx="9463016" cy="4542247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69D55986-2065-46AE-A5E7-88DD70A834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39" y="11113034"/>
            <a:ext cx="9463016" cy="454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65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2DF459B-DCC7-4040-B2EF-64AD893BF1E3}"/>
              </a:ext>
            </a:extLst>
          </p:cNvPr>
          <p:cNvSpPr/>
          <p:nvPr/>
        </p:nvSpPr>
        <p:spPr bwMode="auto">
          <a:xfrm>
            <a:off x="1587" y="0"/>
            <a:ext cx="21225812" cy="2783218"/>
          </a:xfrm>
          <a:prstGeom prst="rect">
            <a:avLst/>
          </a:prstGeom>
          <a:gradFill flip="none" rotWithShape="1">
            <a:gsLst>
              <a:gs pos="100000">
                <a:srgbClr val="E46D2E"/>
              </a:gs>
              <a:gs pos="35000">
                <a:srgbClr val="55A4DA"/>
              </a:gs>
            </a:gsLst>
            <a:lin ang="19200000" scaled="0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56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5" name="Picture 34" descr="A picture containing table, light&#10;&#10;Description automatically generated">
            <a:extLst>
              <a:ext uri="{FF2B5EF4-FFF2-40B4-BE49-F238E27FC236}">
                <a16:creationId xmlns:a16="http://schemas.microsoft.com/office/drawing/2014/main" id="{68BEC09E-1163-404D-9E31-B25B8038D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584" y="-2213382"/>
            <a:ext cx="9548766" cy="45834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3AEF210-97E1-D44E-8C25-4E621FB2B27A}"/>
              </a:ext>
            </a:extLst>
          </p:cNvPr>
          <p:cNvSpPr/>
          <p:nvPr/>
        </p:nvSpPr>
        <p:spPr>
          <a:xfrm>
            <a:off x="21193431" y="-37971"/>
            <a:ext cx="3228486" cy="2821190"/>
          </a:xfrm>
          <a:prstGeom prst="rect">
            <a:avLst/>
          </a:prstGeom>
          <a:solidFill>
            <a:srgbClr val="F57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5EBA15-C836-46ED-9378-CCCE032A4E8E}"/>
              </a:ext>
            </a:extLst>
          </p:cNvPr>
          <p:cNvSpPr/>
          <p:nvPr/>
        </p:nvSpPr>
        <p:spPr>
          <a:xfrm>
            <a:off x="1042986" y="12573923"/>
            <a:ext cx="4014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**Note 50% payout may apply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0EB2AD-A704-B941-9952-3E9219AB785C}"/>
              </a:ext>
            </a:extLst>
          </p:cNvPr>
          <p:cNvSpPr/>
          <p:nvPr/>
        </p:nvSpPr>
        <p:spPr>
          <a:xfrm>
            <a:off x="16207302" y="12295416"/>
            <a:ext cx="4965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*Canada and India Distributors: </a:t>
            </a:r>
          </a:p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See Financial Rewards Plan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F4169B-6685-DF40-BED9-EBE09A159CC1}"/>
              </a:ext>
            </a:extLst>
          </p:cNvPr>
          <p:cNvSpPr/>
          <p:nvPr/>
        </p:nvSpPr>
        <p:spPr>
          <a:xfrm>
            <a:off x="21666201" y="250349"/>
            <a:ext cx="2316914" cy="2316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765348-C577-C047-A1E3-C25A6DEFB07B}"/>
              </a:ext>
            </a:extLst>
          </p:cNvPr>
          <p:cNvSpPr txBox="1"/>
          <p:nvPr/>
        </p:nvSpPr>
        <p:spPr>
          <a:xfrm>
            <a:off x="4892041" y="1247854"/>
            <a:ext cx="16301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AND ACCUMULATE 175,00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0 PGV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TO EARN A $15,000 USD BONUS**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C2036B-C4EC-6D43-9CF6-B452E8C36D74}"/>
              </a:ext>
            </a:extLst>
          </p:cNvPr>
          <p:cNvSpPr txBox="1"/>
          <p:nvPr/>
        </p:nvSpPr>
        <p:spPr>
          <a:xfrm>
            <a:off x="4893169" y="269248"/>
            <a:ext cx="16279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ACHIEVE EMERALD DIRECTOR RANK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  <a:cs typeface="Arial Unicode MS" panose="020B0604020202020204" pitchFamily="34" charset="-128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AB0E7A-4AD5-1E47-A387-CFFA9E166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304" y="6283048"/>
            <a:ext cx="757112" cy="629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90DCFA-B208-2E4D-BAE0-B856EBBD9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879" y="8830830"/>
            <a:ext cx="757112" cy="629746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5D45EB9E-90E7-D349-AA60-E752B9793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15" name="Picture 14" descr="A picture containing drawing, clock, light&#10;&#10;Description automatically generated">
            <a:extLst>
              <a:ext uri="{FF2B5EF4-FFF2-40B4-BE49-F238E27FC236}">
                <a16:creationId xmlns:a16="http://schemas.microsoft.com/office/drawing/2014/main" id="{1161B82D-9A02-4317-A552-D792F37820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0" y="887733"/>
            <a:ext cx="4379908" cy="1001423"/>
          </a:xfrm>
          <a:prstGeom prst="rect">
            <a:avLst/>
          </a:prstGeom>
        </p:spPr>
      </p:pic>
      <p:pic>
        <p:nvPicPr>
          <p:cNvPr id="19" name="Picture 18" descr="A picture containing umbrella&#10;&#10;Description automatically generated">
            <a:extLst>
              <a:ext uri="{FF2B5EF4-FFF2-40B4-BE49-F238E27FC236}">
                <a16:creationId xmlns:a16="http://schemas.microsoft.com/office/drawing/2014/main" id="{910EECAA-B318-4337-8D13-371B9169AC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3301" y="208048"/>
            <a:ext cx="2689059" cy="2689059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7CED51D9-5473-423C-B12A-5D662B0059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5176" y="1314267"/>
            <a:ext cx="9463016" cy="4542247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ED8715F0-C1FD-4C37-BA14-763C975D8B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39" y="11113034"/>
            <a:ext cx="9463016" cy="45422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E60D8F3-53D5-46BD-9EDC-2DC075511CA0}"/>
              </a:ext>
            </a:extLst>
          </p:cNvPr>
          <p:cNvSpPr txBox="1"/>
          <p:nvPr/>
        </p:nvSpPr>
        <p:spPr>
          <a:xfrm>
            <a:off x="4966991" y="5099422"/>
            <a:ext cx="14053930" cy="440120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 defTabSz="1828800">
              <a:defRPr/>
            </a:pPr>
            <a:r>
              <a:rPr lang="en-US" sz="3500" b="1" kern="0" dirty="0">
                <a:solidFill>
                  <a:srgbClr val="19B0D2"/>
                </a:solidFill>
                <a:latin typeface="Century Gothic" charset="0"/>
                <a:ea typeface="Century Gothic" charset="0"/>
                <a:cs typeface="Century Gothic" charset="0"/>
              </a:rPr>
              <a:t>To achieve the rank of Emerald Director, you must have: </a:t>
            </a:r>
          </a:p>
          <a:p>
            <a:pPr marL="0" lvl="1" defTabSz="1828800">
              <a:defRPr/>
            </a:pPr>
            <a:endParaRPr lang="en-US" sz="3500" b="1" kern="0" dirty="0">
              <a:solidFill>
                <a:schemeClr val="accent1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Been paid as a Sapphire Executive with at least four teams that have Distributors paid at the rank of Sapphire Executive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algn="ctr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AND 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500 team cycles in the preceding month</a:t>
            </a:r>
          </a:p>
        </p:txBody>
      </p:sp>
    </p:spTree>
    <p:extLst>
      <p:ext uri="{BB962C8B-B14F-4D97-AF65-F5344CB8AC3E}">
        <p14:creationId xmlns:p14="http://schemas.microsoft.com/office/powerpoint/2010/main" val="3055224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0F310E4-07BE-4504-ABEA-75BBFF850EA7}"/>
              </a:ext>
            </a:extLst>
          </p:cNvPr>
          <p:cNvSpPr/>
          <p:nvPr/>
        </p:nvSpPr>
        <p:spPr bwMode="auto">
          <a:xfrm>
            <a:off x="1587" y="0"/>
            <a:ext cx="21225812" cy="2783218"/>
          </a:xfrm>
          <a:prstGeom prst="rect">
            <a:avLst/>
          </a:prstGeom>
          <a:gradFill flip="none" rotWithShape="1">
            <a:gsLst>
              <a:gs pos="100000">
                <a:srgbClr val="E46D2E"/>
              </a:gs>
              <a:gs pos="35000">
                <a:srgbClr val="55A4DA"/>
              </a:gs>
            </a:gsLst>
            <a:lin ang="19200000" scaled="0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56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3" name="Picture 32" descr="A picture containing table, light&#10;&#10;Description automatically generated">
            <a:extLst>
              <a:ext uri="{FF2B5EF4-FFF2-40B4-BE49-F238E27FC236}">
                <a16:creationId xmlns:a16="http://schemas.microsoft.com/office/drawing/2014/main" id="{FA4F7483-CE1A-40F9-91FC-5BA7FA22B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584" y="-2213382"/>
            <a:ext cx="9548766" cy="45834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3AEF210-97E1-D44E-8C25-4E621FB2B27A}"/>
              </a:ext>
            </a:extLst>
          </p:cNvPr>
          <p:cNvSpPr/>
          <p:nvPr/>
        </p:nvSpPr>
        <p:spPr>
          <a:xfrm>
            <a:off x="21193431" y="-37971"/>
            <a:ext cx="3228486" cy="2821190"/>
          </a:xfrm>
          <a:prstGeom prst="rect">
            <a:avLst/>
          </a:prstGeom>
          <a:solidFill>
            <a:srgbClr val="F57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72BD41-9AB5-43AA-BD79-BB0AA434AFE3}"/>
              </a:ext>
            </a:extLst>
          </p:cNvPr>
          <p:cNvSpPr txBox="1"/>
          <p:nvPr/>
        </p:nvSpPr>
        <p:spPr>
          <a:xfrm>
            <a:off x="5201933" y="4307104"/>
            <a:ext cx="14495628" cy="709425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 defTabSz="1828800">
              <a:defRPr/>
            </a:pPr>
            <a:r>
              <a:rPr lang="en-US" sz="3500" b="1" kern="0" dirty="0">
                <a:solidFill>
                  <a:srgbClr val="19B0D2"/>
                </a:solidFill>
                <a:latin typeface="Century Gothic" charset="0"/>
                <a:ea typeface="Century Gothic" charset="0"/>
                <a:cs typeface="Century Gothic" charset="0"/>
              </a:rPr>
              <a:t>To achieve the rank of Diamond Director, you must have: </a:t>
            </a:r>
          </a:p>
          <a:p>
            <a:pPr marL="0" lvl="1" defTabSz="1828800">
              <a:defRPr/>
            </a:pPr>
            <a:endParaRPr lang="en-US" sz="3500" b="1" kern="0" dirty="0">
              <a:solidFill>
                <a:schemeClr val="accent1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Been paid as a Sapphire Executive with at least six teams that have Distributors paid at the rank of Sapphire Executive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algn="ctr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AND 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1,000 team cycles in the preceding month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algn="ctr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AND 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 defTabSz="1828800">
              <a:defRPr/>
            </a:pPr>
            <a:r>
              <a:rPr lang="en-US" sz="3500" kern="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1,000 team cycles in the current month</a:t>
            </a:r>
          </a:p>
          <a:p>
            <a:pPr marL="0" lvl="1" defTabSz="1828800">
              <a:defRPr/>
            </a:pPr>
            <a:endParaRPr lang="en-US" sz="3500" kern="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5EBA15-C836-46ED-9378-CCCE032A4E8E}"/>
              </a:ext>
            </a:extLst>
          </p:cNvPr>
          <p:cNvSpPr/>
          <p:nvPr/>
        </p:nvSpPr>
        <p:spPr>
          <a:xfrm>
            <a:off x="1042986" y="12573923"/>
            <a:ext cx="4014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**Note 50% payout may apply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0EB2AD-A704-B941-9952-3E9219AB785C}"/>
              </a:ext>
            </a:extLst>
          </p:cNvPr>
          <p:cNvSpPr/>
          <p:nvPr/>
        </p:nvSpPr>
        <p:spPr>
          <a:xfrm>
            <a:off x="16207302" y="12295416"/>
            <a:ext cx="4965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*Canada and India Distributors: </a:t>
            </a:r>
          </a:p>
          <a:p>
            <a:pPr marL="0" lvl="1" defTabSz="1828800">
              <a:defRPr/>
            </a:pPr>
            <a:r>
              <a:rPr lang="en-US" sz="2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See Financial Rewards Plan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F4169B-6685-DF40-BED9-EBE09A159CC1}"/>
              </a:ext>
            </a:extLst>
          </p:cNvPr>
          <p:cNvSpPr/>
          <p:nvPr/>
        </p:nvSpPr>
        <p:spPr>
          <a:xfrm>
            <a:off x="21666201" y="250349"/>
            <a:ext cx="2316914" cy="2316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765348-C577-C047-A1E3-C25A6DEFB07B}"/>
              </a:ext>
            </a:extLst>
          </p:cNvPr>
          <p:cNvSpPr txBox="1"/>
          <p:nvPr/>
        </p:nvSpPr>
        <p:spPr>
          <a:xfrm>
            <a:off x="4892041" y="1247854"/>
            <a:ext cx="16301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AND ACCUMULATE 350,00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0 PGV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TO EARN A $20,000 USD BONUS**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C2036B-C4EC-6D43-9CF6-B452E8C36D74}"/>
              </a:ext>
            </a:extLst>
          </p:cNvPr>
          <p:cNvSpPr txBox="1"/>
          <p:nvPr/>
        </p:nvSpPr>
        <p:spPr>
          <a:xfrm>
            <a:off x="4893169" y="269248"/>
            <a:ext cx="16279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ACHIEVE DIAMOND DIRECTOR RANK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  <a:cs typeface="Arial Unicode MS" panose="020B0604020202020204" pitchFamily="34" charset="-128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AB0E7A-4AD5-1E47-A387-CFFA9E166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665" y="5512176"/>
            <a:ext cx="757112" cy="629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90DCFA-B208-2E4D-BAE0-B856EBBD9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665" y="8068261"/>
            <a:ext cx="757112" cy="629746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5D45EB9E-90E7-D349-AA60-E752B9793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5B023-5DAE-2042-AE22-7D5624BFE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665" y="10191885"/>
            <a:ext cx="757112" cy="629746"/>
          </a:xfrm>
          <a:prstGeom prst="rect">
            <a:avLst/>
          </a:prstGeom>
        </p:spPr>
      </p:pic>
      <p:pic>
        <p:nvPicPr>
          <p:cNvPr id="19" name="Picture 18" descr="A picture containing drawing, clock, light&#10;&#10;Description automatically generated">
            <a:extLst>
              <a:ext uri="{FF2B5EF4-FFF2-40B4-BE49-F238E27FC236}">
                <a16:creationId xmlns:a16="http://schemas.microsoft.com/office/drawing/2014/main" id="{9ABB605D-0125-456A-99C2-BD9A40C1A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0" y="887733"/>
            <a:ext cx="4379908" cy="1001423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0A5FD9EC-7AED-4CBC-BE99-7A88B667C7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4934" y="716186"/>
            <a:ext cx="1895711" cy="1592788"/>
          </a:xfrm>
          <a:prstGeom prst="rect">
            <a:avLst/>
          </a:prstGeom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B8DD74B4-1BF0-4A47-BBD0-07C33551FE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5176" y="1314267"/>
            <a:ext cx="9463016" cy="4542247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D67E69B1-4CA3-422B-B969-D70986F62A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39" y="11113034"/>
            <a:ext cx="9463016" cy="454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28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2FA8350-4C4F-4220-BF20-8843C5348CDE}"/>
              </a:ext>
            </a:extLst>
          </p:cNvPr>
          <p:cNvSpPr/>
          <p:nvPr/>
        </p:nvSpPr>
        <p:spPr bwMode="auto">
          <a:xfrm>
            <a:off x="1587" y="0"/>
            <a:ext cx="21225812" cy="2783218"/>
          </a:xfrm>
          <a:prstGeom prst="rect">
            <a:avLst/>
          </a:prstGeom>
          <a:gradFill flip="none" rotWithShape="1">
            <a:gsLst>
              <a:gs pos="100000">
                <a:srgbClr val="E46D2E"/>
              </a:gs>
              <a:gs pos="35000">
                <a:srgbClr val="55A4DA"/>
              </a:gs>
            </a:gsLst>
            <a:lin ang="19200000" scaled="0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56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2" name="Picture 21" descr="A picture containing table, light&#10;&#10;Description automatically generated">
            <a:extLst>
              <a:ext uri="{FF2B5EF4-FFF2-40B4-BE49-F238E27FC236}">
                <a16:creationId xmlns:a16="http://schemas.microsoft.com/office/drawing/2014/main" id="{F8CD3D08-8154-4046-94E0-94FAE734B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584" y="-2213382"/>
            <a:ext cx="9548766" cy="45834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FBB371-137F-4DEE-9273-4BEC1C1AD001}"/>
              </a:ext>
            </a:extLst>
          </p:cNvPr>
          <p:cNvSpPr txBox="1"/>
          <p:nvPr/>
        </p:nvSpPr>
        <p:spPr>
          <a:xfrm>
            <a:off x="4892041" y="1497054"/>
            <a:ext cx="16301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INFORMATION</a:t>
            </a:r>
            <a:endParaRPr lang="en-US" sz="4000" dirty="0">
              <a:solidFill>
                <a:schemeClr val="bg1"/>
              </a:solidFill>
              <a:latin typeface="Century Gothic" panose="020B0502020202020204" pitchFamily="34" charset="0"/>
              <a:cs typeface="Gotham Black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F9A76-627C-479E-BA38-3DB3B761C980}"/>
              </a:ext>
            </a:extLst>
          </p:cNvPr>
          <p:cNvSpPr txBox="1"/>
          <p:nvPr/>
        </p:nvSpPr>
        <p:spPr>
          <a:xfrm>
            <a:off x="4893169" y="518448"/>
            <a:ext cx="16279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IMPORTANT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  <a:cs typeface="Arial Unicode MS" panose="020B0604020202020204" pitchFamily="34" charset="-128"/>
            </a:endParaRPr>
          </a:p>
        </p:txBody>
      </p:sp>
      <p:pic>
        <p:nvPicPr>
          <p:cNvPr id="13" name="Picture 12" descr="A picture containing drawing, clock, light&#10;&#10;Description automatically generated">
            <a:extLst>
              <a:ext uri="{FF2B5EF4-FFF2-40B4-BE49-F238E27FC236}">
                <a16:creationId xmlns:a16="http://schemas.microsoft.com/office/drawing/2014/main" id="{71668FFA-2C74-440B-9E3F-B69550E27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0" y="887733"/>
            <a:ext cx="4379908" cy="10014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99200" y="3313152"/>
            <a:ext cx="22036052" cy="954107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866" indent="-342866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You must be active (as defined in the Financial Rewards Plan) and in good standing (no open compliance issues) with Jeunesse to participate in this promotion. </a:t>
            </a:r>
          </a:p>
          <a:p>
            <a:endParaRPr lang="en-US" sz="28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342866" indent="-342866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All participants in the Diamond Vision promotion will begin at their current “paid as” rank as of 11:59 p.m. ET April 30, 2020.</a:t>
            </a:r>
          </a:p>
          <a:p>
            <a:endParaRPr lang="en-US" sz="2800" b="1" dirty="0">
              <a:latin typeface="Century Gothic" panose="020B0502020202020204" pitchFamily="34" charset="0"/>
            </a:endParaRPr>
          </a:p>
          <a:p>
            <a:endParaRPr lang="en-US" sz="2800" b="1" dirty="0">
              <a:latin typeface="Century Gothic" panose="020B0502020202020204" pitchFamily="34" charset="0"/>
            </a:endParaRPr>
          </a:p>
          <a:p>
            <a:pPr marL="457154" indent="-457154">
              <a:buFont typeface="+mj-lt"/>
              <a:buAutoNum type="arabicPeriod"/>
            </a:pPr>
            <a:r>
              <a:rPr lang="en-US" sz="2800" b="1" dirty="0">
                <a:solidFill>
                  <a:srgbClr val="19B0D2"/>
                </a:solidFill>
                <a:latin typeface="Century Gothic" panose="020B0502020202020204" pitchFamily="34" charset="0"/>
              </a:rPr>
              <a:t>What is PGV? </a:t>
            </a:r>
            <a:r>
              <a:rPr lang="en-US" sz="2800" b="1" dirty="0">
                <a:latin typeface="Century Gothic" panose="020B0502020202020204" pitchFamily="34" charset="0"/>
              </a:rPr>
              <a:t> </a:t>
            </a:r>
          </a:p>
          <a:p>
            <a:pPr marL="1257220" lvl="1" indent="-342866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Personal Group Volume is the CV generated throughout your lines of sponsorship. It does not include spillover volume. </a:t>
            </a:r>
          </a:p>
          <a:p>
            <a:pPr lvl="1" fontAlgn="base"/>
            <a:endParaRPr lang="en-US" sz="2800" b="1" dirty="0">
              <a:latin typeface="Century Gothic" panose="020B0502020202020204" pitchFamily="34" charset="0"/>
            </a:endParaRPr>
          </a:p>
          <a:p>
            <a:pPr marL="457154" indent="-457154">
              <a:buFont typeface="+mj-lt"/>
              <a:buAutoNum type="arabicPeriod"/>
            </a:pPr>
            <a:r>
              <a:rPr lang="en-US" sz="2800" b="1" dirty="0">
                <a:solidFill>
                  <a:srgbClr val="19B0D2"/>
                </a:solidFill>
                <a:latin typeface="Century Gothic" panose="020B0502020202020204" pitchFamily="34" charset="0"/>
              </a:rPr>
              <a:t>Is PGV cumulative for this promotion? </a:t>
            </a:r>
          </a:p>
          <a:p>
            <a:pPr marL="1257220" lvl="1" indent="-342866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Yes, PGV is cumulative for this promotion. For example: If a Distributor achieves Executive with 375 qualified PGV, they would only need an additional 375 PGV while achieving Jade Executive to earn the $200 USD Jade Executive bonus. For rank qualifications, please see the Financial Rewards Plan.</a:t>
            </a:r>
          </a:p>
          <a:p>
            <a:pPr lvl="1" fontAlgn="base"/>
            <a:r>
              <a:rPr lang="en-US" sz="2800" b="1" dirty="0">
                <a:latin typeface="Century Gothic" panose="020B0502020202020204" pitchFamily="34" charset="0"/>
              </a:rPr>
              <a:t> </a:t>
            </a:r>
          </a:p>
          <a:p>
            <a:pPr marL="457154" indent="-457154">
              <a:buFont typeface="+mj-lt"/>
              <a:buAutoNum type="arabicPeriod"/>
            </a:pPr>
            <a:r>
              <a:rPr lang="en-US" sz="2800" b="1" dirty="0">
                <a:solidFill>
                  <a:srgbClr val="19B0D2"/>
                </a:solidFill>
                <a:latin typeface="Century Gothic" panose="020B0502020202020204" pitchFamily="34" charset="0"/>
              </a:rPr>
              <a:t>What is “new PGV”?  </a:t>
            </a:r>
          </a:p>
          <a:p>
            <a:pPr marL="1257220" lvl="1" indent="-342866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New PGV is defined as PGV accrued during the promotional period of April 30, 2020-June 30, 2020. </a:t>
            </a:r>
          </a:p>
          <a:p>
            <a:pPr lvl="1" fontAlgn="base"/>
            <a:endParaRPr lang="en-US" sz="2800" b="1" dirty="0">
              <a:latin typeface="Century Gothic" panose="020B0502020202020204" pitchFamily="34" charset="0"/>
            </a:endParaRPr>
          </a:p>
          <a:p>
            <a:pPr marL="457154" indent="-457154">
              <a:buFont typeface="+mj-lt"/>
              <a:buAutoNum type="arabicPeriod"/>
            </a:pPr>
            <a:r>
              <a:rPr lang="en-US" sz="2800" b="1" dirty="0">
                <a:solidFill>
                  <a:srgbClr val="19B0D2"/>
                </a:solidFill>
                <a:latin typeface="Century Gothic" panose="020B0502020202020204" pitchFamily="34" charset="0"/>
              </a:rPr>
              <a:t>What is “paid as” rank?</a:t>
            </a:r>
          </a:p>
          <a:p>
            <a:pPr marL="1257220" lvl="1" indent="-342866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The “paid as” rank is the rank at which an existing Distributor is “paid as” as of 11:59 p.m. ET April 30, 2020 and must have been earned by building an organization and accruing the required volume, and not achieved by purchasing a package.</a:t>
            </a:r>
          </a:p>
          <a:p>
            <a:pPr marL="573031" indent="-557157" algn="just" defTabSz="1828617">
              <a:buFont typeface="Arial" charset="0"/>
              <a:buChar char="•"/>
              <a:defRPr/>
            </a:pPr>
            <a:endParaRPr lang="en-US" sz="2600" kern="0" dirty="0">
              <a:solidFill>
                <a:schemeClr val="accent1">
                  <a:lumMod val="20000"/>
                  <a:lumOff val="8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891158-33FF-4C8A-879F-94C63D63E9AF}"/>
              </a:ext>
            </a:extLst>
          </p:cNvPr>
          <p:cNvSpPr/>
          <p:nvPr/>
        </p:nvSpPr>
        <p:spPr>
          <a:xfrm>
            <a:off x="21193431" y="-37971"/>
            <a:ext cx="3228486" cy="2821190"/>
          </a:xfrm>
          <a:prstGeom prst="rect">
            <a:avLst/>
          </a:prstGeom>
          <a:solidFill>
            <a:srgbClr val="F57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27E5531-A490-469C-8FB4-E50DD4B297F6}"/>
              </a:ext>
            </a:extLst>
          </p:cNvPr>
          <p:cNvSpPr/>
          <p:nvPr/>
        </p:nvSpPr>
        <p:spPr>
          <a:xfrm>
            <a:off x="21666201" y="250349"/>
            <a:ext cx="2316914" cy="2316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229223-D8B9-4D2F-893B-F004C65D41AB}"/>
              </a:ext>
            </a:extLst>
          </p:cNvPr>
          <p:cNvSpPr txBox="1"/>
          <p:nvPr/>
        </p:nvSpPr>
        <p:spPr>
          <a:xfrm>
            <a:off x="22546875" y="439310"/>
            <a:ext cx="1439310" cy="19389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12000" b="1" dirty="0">
                <a:solidFill>
                  <a:srgbClr val="19B0D2"/>
                </a:solidFill>
                <a:latin typeface="Century Gothic" panose="020B0502020202020204" pitchFamily="34" charset="0"/>
              </a:rPr>
              <a:t>!</a:t>
            </a:r>
            <a:endParaRPr lang="en-US" sz="12000" kern="0" dirty="0">
              <a:solidFill>
                <a:schemeClr val="accent1">
                  <a:lumMod val="20000"/>
                  <a:lumOff val="8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EC1FC6EF-A5F2-4C05-8ABB-895FC165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7951" y="1314267"/>
            <a:ext cx="9463016" cy="4542247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348648E1-FBA8-4FE3-984A-1C32CC413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097" y="11113034"/>
            <a:ext cx="9463016" cy="454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08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ople around each other&#10;&#10;Description automatically generated">
            <a:extLst>
              <a:ext uri="{FF2B5EF4-FFF2-40B4-BE49-F238E27FC236}">
                <a16:creationId xmlns:a16="http://schemas.microsoft.com/office/drawing/2014/main" id="{F98FA481-C47D-43B6-BFB0-6741C6AEF7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7" b="-12379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4D815F-309A-496F-948C-D2923CF38315}"/>
              </a:ext>
            </a:extLst>
          </p:cNvPr>
          <p:cNvSpPr/>
          <p:nvPr/>
        </p:nvSpPr>
        <p:spPr>
          <a:xfrm>
            <a:off x="0" y="6646782"/>
            <a:ext cx="24384000" cy="7069219"/>
          </a:xfrm>
          <a:prstGeom prst="rect">
            <a:avLst/>
          </a:prstGeom>
          <a:gradFill flip="none" rotWithShape="1">
            <a:gsLst>
              <a:gs pos="0">
                <a:srgbClr val="1A6FB5">
                  <a:alpha val="0"/>
                </a:srgbClr>
              </a:gs>
              <a:gs pos="61000">
                <a:srgbClr val="55A4DA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3E6A74-50B9-42E7-8B34-23F18B5386AE}"/>
              </a:ext>
            </a:extLst>
          </p:cNvPr>
          <p:cNvSpPr/>
          <p:nvPr/>
        </p:nvSpPr>
        <p:spPr bwMode="auto">
          <a:xfrm>
            <a:off x="5728107" y="7073333"/>
            <a:ext cx="12808315" cy="963559"/>
          </a:xfrm>
          <a:prstGeom prst="rect">
            <a:avLst/>
          </a:prstGeom>
          <a:gradFill flip="none" rotWithShape="1">
            <a:gsLst>
              <a:gs pos="100000">
                <a:srgbClr val="E46D2E"/>
              </a:gs>
              <a:gs pos="35000">
                <a:srgbClr val="55A4DA"/>
              </a:gs>
            </a:gsLst>
            <a:lin ang="19200000" scaled="0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346EC7A-AC83-0242-8575-CD01C4767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15648" y="703143"/>
            <a:ext cx="1155380" cy="821038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474DD924-1420-408C-8659-F055FC1B98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894" y="1991200"/>
            <a:ext cx="9463016" cy="45422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19C975-CF00-4CE6-AB06-706EF38DB107}"/>
              </a:ext>
            </a:extLst>
          </p:cNvPr>
          <p:cNvSpPr/>
          <p:nvPr/>
        </p:nvSpPr>
        <p:spPr>
          <a:xfrm>
            <a:off x="8912096" y="13078952"/>
            <a:ext cx="65598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346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See promotion overview and FAQs for more details.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2B9ACF-4FE1-47B1-8616-8EC4FB7A4E7A}"/>
              </a:ext>
            </a:extLst>
          </p:cNvPr>
          <p:cNvSpPr/>
          <p:nvPr/>
        </p:nvSpPr>
        <p:spPr>
          <a:xfrm>
            <a:off x="5002627" y="7174413"/>
            <a:ext cx="143819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WORLDWIDE PROMOTIONAL PERIOD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8227E6-3D83-4941-A4BD-1BAAFEBA9708}"/>
              </a:ext>
            </a:extLst>
          </p:cNvPr>
          <p:cNvSpPr/>
          <p:nvPr/>
        </p:nvSpPr>
        <p:spPr>
          <a:xfrm>
            <a:off x="5789429" y="8343572"/>
            <a:ext cx="128083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11:59 p.m. ET April 30, 2020 to 11:59 p.m. ET June 30, 2020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5450F2-B467-43FF-A7C8-0E67766C8FCD}"/>
              </a:ext>
            </a:extLst>
          </p:cNvPr>
          <p:cNvSpPr/>
          <p:nvPr/>
        </p:nvSpPr>
        <p:spPr>
          <a:xfrm>
            <a:off x="5491895" y="2694090"/>
            <a:ext cx="13319672" cy="4196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91" rtl="0" eaLnBrk="1" fontAlgn="auto" latinLnBrk="0" hangingPunct="1">
              <a:lnSpc>
                <a:spcPts val="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EARN ONE BONUS UP TO </a:t>
            </a:r>
          </a:p>
          <a:p>
            <a:pPr marL="0" marR="0" lvl="0" indent="0" algn="ctr" defTabSz="1828891" rtl="0" eaLnBrk="1" fontAlgn="auto" latinLnBrk="0" hangingPunct="1">
              <a:lnSpc>
                <a:spcPts val="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$20,000</a:t>
            </a:r>
            <a:r>
              <a:rPr kumimoji="0" lang="en-US" sz="18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8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D7D5E3-CD07-40F0-B45F-30076C7A42C1}"/>
              </a:ext>
            </a:extLst>
          </p:cNvPr>
          <p:cNvSpPr/>
          <p:nvPr/>
        </p:nvSpPr>
        <p:spPr>
          <a:xfrm>
            <a:off x="424368" y="11171766"/>
            <a:ext cx="1867819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Executive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250 PGV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$75 USD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32947A-FCF9-4FE9-AD4D-8DF380236293}"/>
              </a:ext>
            </a:extLst>
          </p:cNvPr>
          <p:cNvSpPr/>
          <p:nvPr/>
        </p:nvSpPr>
        <p:spPr>
          <a:xfrm>
            <a:off x="2572105" y="11171766"/>
            <a:ext cx="1867819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Jade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Executive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750 PGV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$200 USD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5BACB6-C3BF-4A37-A70B-7C595B5EA6DD}"/>
              </a:ext>
            </a:extLst>
          </p:cNvPr>
          <p:cNvSpPr/>
          <p:nvPr/>
        </p:nvSpPr>
        <p:spPr>
          <a:xfrm>
            <a:off x="4672950" y="11171766"/>
            <a:ext cx="1867819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Pearl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Executive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2,500 PGV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$800 USD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6B4D43-A2DC-4E80-9493-B1007E7FBB79}"/>
              </a:ext>
            </a:extLst>
          </p:cNvPr>
          <p:cNvSpPr/>
          <p:nvPr/>
        </p:nvSpPr>
        <p:spPr>
          <a:xfrm>
            <a:off x="6797241" y="11171766"/>
            <a:ext cx="1867820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Sapphire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Executive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4,500 PGV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$1,500 USD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B69F75-4984-4E0B-988F-7D063E8B3518}"/>
              </a:ext>
            </a:extLst>
          </p:cNvPr>
          <p:cNvSpPr/>
          <p:nvPr/>
        </p:nvSpPr>
        <p:spPr>
          <a:xfrm>
            <a:off x="8968425" y="11171766"/>
            <a:ext cx="2230098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Sapphire 25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Executive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10,000 PGV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$3,000 USD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999EBA-CE91-4D75-AC41-0992D7A092BB}"/>
              </a:ext>
            </a:extLst>
          </p:cNvPr>
          <p:cNvSpPr/>
          <p:nvPr/>
        </p:nvSpPr>
        <p:spPr>
          <a:xfrm>
            <a:off x="11478441" y="11171766"/>
            <a:ext cx="2230098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Sapphire 50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Executive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15,000 PGV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$4,000 USD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089FD2-5055-4F76-ADD8-38BA555A2E5E}"/>
              </a:ext>
            </a:extLst>
          </p:cNvPr>
          <p:cNvSpPr/>
          <p:nvPr/>
        </p:nvSpPr>
        <p:spPr>
          <a:xfrm>
            <a:off x="13941565" y="11171766"/>
            <a:ext cx="2525051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Sapphire Elite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Executive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25,000 PGV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$6,000 USD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680CA5-952C-49FC-A491-6D9AD9AC25D8}"/>
              </a:ext>
            </a:extLst>
          </p:cNvPr>
          <p:cNvSpPr/>
          <p:nvPr/>
        </p:nvSpPr>
        <p:spPr>
          <a:xfrm>
            <a:off x="16887209" y="11171766"/>
            <a:ext cx="1959191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Ruby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Director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75,000 PGV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$10,000 USD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EC9F50-E724-4D62-97C0-1DC37167AFA2}"/>
              </a:ext>
            </a:extLst>
          </p:cNvPr>
          <p:cNvSpPr/>
          <p:nvPr/>
        </p:nvSpPr>
        <p:spPr>
          <a:xfrm>
            <a:off x="19384225" y="11171766"/>
            <a:ext cx="2040943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Emerald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Director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175,000 PGV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$15,000 USD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25A4F7-F7D3-4AC1-BEC8-B8A6A6AACD02}"/>
              </a:ext>
            </a:extLst>
          </p:cNvPr>
          <p:cNvSpPr/>
          <p:nvPr/>
        </p:nvSpPr>
        <p:spPr>
          <a:xfrm>
            <a:off x="22033326" y="11171766"/>
            <a:ext cx="2040943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Diamond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Director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350,000 PGV</a:t>
            </a:r>
          </a:p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$20,000 USD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58CF79B8-1F55-4E5A-B738-521E48C3F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4681" y="10080380"/>
            <a:ext cx="13667460" cy="89489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4A65C308-D025-46DB-AB4F-2F531A16FB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735496" y="10240734"/>
            <a:ext cx="937188" cy="651954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C2A46CE4-B463-4C0A-9CBA-5850895536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994547" y="10449149"/>
            <a:ext cx="944137" cy="15735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FD73ED5D-2060-4F95-B9FC-0E77C313B1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398209" y="10240731"/>
            <a:ext cx="937189" cy="651957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EC76C434-CE5D-4248-ACED-BD757447A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656948" y="10449149"/>
            <a:ext cx="944137" cy="15735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F88A5E00-F622-47DB-8C63-D2FDEA7374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922635" y="10232343"/>
            <a:ext cx="944138" cy="656792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BFD8F83-2DC3-42EE-ADFA-6126C0521C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188322" y="10449149"/>
            <a:ext cx="944137" cy="157355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22CFF3AA-01CD-479F-BDB3-8BF07034FF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581727" y="10228553"/>
            <a:ext cx="944139" cy="656792"/>
          </a:xfrm>
          <a:prstGeom prst="rect">
            <a:avLst/>
          </a:prstGeom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289A7417-0598-4B6A-A0A6-31D4390EF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909" y="5357362"/>
            <a:ext cx="9463016" cy="4542247"/>
          </a:xfrm>
          <a:prstGeom prst="rect">
            <a:avLst/>
          </a:prstGeom>
        </p:spPr>
      </p:pic>
      <p:pic>
        <p:nvPicPr>
          <p:cNvPr id="38" name="Picture 37" descr="A picture containing drawing, clock, light&#10;&#10;Description automatically generated">
            <a:extLst>
              <a:ext uri="{FF2B5EF4-FFF2-40B4-BE49-F238E27FC236}">
                <a16:creationId xmlns:a16="http://schemas.microsoft.com/office/drawing/2014/main" id="{74D21753-D101-44F8-BCA0-498E43101F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29" y="703143"/>
            <a:ext cx="8369018" cy="191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89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000F684-596E-4BB1-AFF1-353B9A60C2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9" r="32000"/>
          <a:stretch/>
        </p:blipFill>
        <p:spPr>
          <a:xfrm>
            <a:off x="0" y="0"/>
            <a:ext cx="7612912" cy="13716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7F3EA15-CDF8-4030-9C76-1A6B08D3C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65428" y="3495444"/>
            <a:ext cx="4930673" cy="69630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106656" y="5383895"/>
            <a:ext cx="17346154" cy="493981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857250" indent="-857250">
              <a:buClr>
                <a:srgbClr val="F57C28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Email announcement</a:t>
            </a:r>
          </a:p>
          <a:p>
            <a:pPr>
              <a:buClr>
                <a:srgbClr val="F57C28"/>
              </a:buClr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 </a:t>
            </a:r>
          </a:p>
          <a:p>
            <a:pPr marL="857250" indent="-857250">
              <a:buClr>
                <a:srgbClr val="F57C28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Joffice</a:t>
            </a:r>
            <a:r>
              <a:rPr lang="en-US" sz="35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™</a:t>
            </a: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report</a:t>
            </a:r>
          </a:p>
          <a:p>
            <a:pPr>
              <a:buClr>
                <a:srgbClr val="F57C28"/>
              </a:buClr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857250" indent="-857250">
              <a:buClr>
                <a:srgbClr val="F57C28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Training PowerPoint</a:t>
            </a:r>
          </a:p>
          <a:p>
            <a:pPr>
              <a:buClr>
                <a:srgbClr val="F57C28"/>
              </a:buClr>
            </a:pPr>
            <a:endParaRPr lang="en-US" sz="35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857250" indent="-857250">
              <a:buClr>
                <a:srgbClr val="F57C28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Infographic</a:t>
            </a:r>
          </a:p>
          <a:p>
            <a:pPr>
              <a:buClr>
                <a:srgbClr val="F57C28"/>
              </a:buClr>
            </a:pPr>
            <a:endParaRPr lang="en-US" sz="35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857250" indent="-857250">
              <a:buClr>
                <a:srgbClr val="F57C28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Overview &amp; FAQs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7961C-8E46-C84B-B1C5-9EF0402A7373}"/>
              </a:ext>
            </a:extLst>
          </p:cNvPr>
          <p:cNvSpPr txBox="1"/>
          <p:nvPr/>
        </p:nvSpPr>
        <p:spPr>
          <a:xfrm>
            <a:off x="12106656" y="10881256"/>
            <a:ext cx="24385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All promotion tools can be found in  Jcloud, located in Joffice, under Tools.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67161E-75E7-4DB4-BBD7-72D0204D2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1255" y="4166102"/>
            <a:ext cx="4099021" cy="3483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49581F-B456-1642-BC9C-602FFE0A6452}"/>
              </a:ext>
            </a:extLst>
          </p:cNvPr>
          <p:cNvSpPr txBox="1"/>
          <p:nvPr/>
        </p:nvSpPr>
        <p:spPr>
          <a:xfrm>
            <a:off x="10398273" y="3304629"/>
            <a:ext cx="7218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5A9DD4"/>
                </a:solidFill>
                <a:latin typeface="Century Gothic" panose="020B0502020202020204" pitchFamily="34" charset="0"/>
                <a:cs typeface="Gotham Black" pitchFamily="50" charset="0"/>
              </a:rPr>
              <a:t>TOOLS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BBDBD8F6-C6E4-2F4F-8FA0-1ED5FC841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16" name="Picture 15" descr="A picture containing table, light&#10;&#10;Description automatically generated">
            <a:extLst>
              <a:ext uri="{FF2B5EF4-FFF2-40B4-BE49-F238E27FC236}">
                <a16:creationId xmlns:a16="http://schemas.microsoft.com/office/drawing/2014/main" id="{1E675ACE-F2FE-4401-943B-44E690AEC5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3338" y="-402548"/>
            <a:ext cx="9548766" cy="4583408"/>
          </a:xfrm>
          <a:prstGeom prst="rect">
            <a:avLst/>
          </a:prstGeom>
        </p:spPr>
      </p:pic>
      <p:pic>
        <p:nvPicPr>
          <p:cNvPr id="15" name="Picture 1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11686E7-D05D-4D25-B662-AAD57B3956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323" y="886415"/>
            <a:ext cx="4379908" cy="1002741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F279A847-0EE8-4521-BFFF-930AAF2925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422" y="10845545"/>
            <a:ext cx="9463016" cy="454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63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F198859-9382-4F58-98DA-3D6170784F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9" r="30779"/>
          <a:stretch/>
        </p:blipFill>
        <p:spPr>
          <a:xfrm>
            <a:off x="0" y="0"/>
            <a:ext cx="7910623" cy="13716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106657" y="2931708"/>
            <a:ext cx="10192904" cy="817146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Visit www.JeunesseGlobal.com and log in to Joffice/</a:t>
            </a:r>
            <a:r>
              <a:rPr lang="en-US" sz="3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Jcloud</a:t>
            </a:r>
            <a:r>
              <a:rPr lang="en-US" sz="35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™ </a:t>
            </a: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 </a:t>
            </a:r>
          </a:p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endParaRPr lang="en-US" sz="35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Review the tools in the “Diamond Vision” file​</a:t>
            </a:r>
          </a:p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endParaRPr lang="en-US" sz="35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Check your Joffice report under “Distributor Reports” for promotion information​</a:t>
            </a:r>
          </a:p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endParaRPr lang="en-US" sz="35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Promote Diamond Vision on your next call, webinar or meeting through May and June</a:t>
            </a:r>
          </a:p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endParaRPr lang="en-US" sz="35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Drive hard to close this promotion</a:t>
            </a:r>
          </a:p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endParaRPr lang="en-US" sz="35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457200" lvl="0" indent="-457200" fontAlgn="base">
              <a:buClr>
                <a:srgbClr val="F37D29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Lead your team by setting the pace to qualify for a Diamond Vision bonus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F2E502E-E450-5249-A46B-25EC59291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62851" y="12536887"/>
            <a:ext cx="1155380" cy="8210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56F84E-50FE-5F4C-997B-6FD64021084D}"/>
              </a:ext>
            </a:extLst>
          </p:cNvPr>
          <p:cNvSpPr txBox="1"/>
          <p:nvPr/>
        </p:nvSpPr>
        <p:spPr>
          <a:xfrm>
            <a:off x="11915272" y="852442"/>
            <a:ext cx="90185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rgbClr val="5A9DD4"/>
                </a:solidFill>
                <a:latin typeface="Century Gothic" panose="020B0502020202020204" pitchFamily="34" charset="0"/>
                <a:cs typeface="Gotham Black" pitchFamily="50" charset="0"/>
              </a:rPr>
              <a:t>NEXT</a:t>
            </a:r>
            <a:r>
              <a:rPr lang="en-US" sz="10000" b="1" dirty="0">
                <a:solidFill>
                  <a:srgbClr val="5A9DD4"/>
                </a:solidFill>
                <a:latin typeface="Century Gothic" panose="020B0502020202020204" pitchFamily="34" charset="0"/>
                <a:cs typeface="Gotham Black" pitchFamily="50" charset="0"/>
              </a:rPr>
              <a:t> STEPS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5DEF23-C5FD-6D44-BE22-A77A46C500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130" y="2779308"/>
            <a:ext cx="3926292" cy="3926292"/>
          </a:xfrm>
          <a:prstGeom prst="rect">
            <a:avLst/>
          </a:prstGeom>
        </p:spPr>
      </p:pic>
      <p:pic>
        <p:nvPicPr>
          <p:cNvPr id="17" name="Picture 16" descr="A picture containing table, light&#10;&#10;Description automatically generated">
            <a:extLst>
              <a:ext uri="{FF2B5EF4-FFF2-40B4-BE49-F238E27FC236}">
                <a16:creationId xmlns:a16="http://schemas.microsoft.com/office/drawing/2014/main" id="{3717DAE1-ADEE-49F6-8169-C4098BF05D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3338" y="-402548"/>
            <a:ext cx="9548766" cy="4583408"/>
          </a:xfrm>
          <a:prstGeom prst="rect">
            <a:avLst/>
          </a:prstGeom>
        </p:spPr>
      </p:pic>
      <p:pic>
        <p:nvPicPr>
          <p:cNvPr id="16" name="Picture 1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7E64E581-85AB-4E1B-BCF6-E2A284036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464" y="11862135"/>
            <a:ext cx="4379908" cy="100274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9557E586-20F8-4C44-81EB-12D7904C06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422" y="10845545"/>
            <a:ext cx="9463016" cy="454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55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FF3CD7-F152-7448-92A2-C08779DE9A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440" y="9589514"/>
            <a:ext cx="3772295" cy="14818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FFAFE8-DB9D-4529-B084-93DC444F2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9" y="11430000"/>
            <a:ext cx="24003000" cy="727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82209">
              <a:defRPr/>
            </a:pPr>
            <a:r>
              <a:rPr lang="en-US" altLang="en-US" sz="2363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 ©2020 Jeunesse Global Holdings, LLC. All Rights Reserved. Published 04142020</a:t>
            </a:r>
            <a:br>
              <a:rPr lang="en-US" altLang="en-US" sz="2363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altLang="en-US" sz="2363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Jeunesse and fountain logo are trademarks of Jeunesse Global Holdings, LLC</a:t>
            </a:r>
          </a:p>
        </p:txBody>
      </p:sp>
      <p:pic>
        <p:nvPicPr>
          <p:cNvPr id="6" name="Picture 5" descr="A picture containing drawing, clock, light&#10;&#10;Description automatically generated">
            <a:extLst>
              <a:ext uri="{FF2B5EF4-FFF2-40B4-BE49-F238E27FC236}">
                <a16:creationId xmlns:a16="http://schemas.microsoft.com/office/drawing/2014/main" id="{925DD303-8CB9-4355-A847-BEB062B85F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18" y="4791071"/>
            <a:ext cx="10808738" cy="24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07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9511039A-BC12-4663-8B55-40A1265EDBB0}"/>
              </a:ext>
            </a:extLst>
          </p:cNvPr>
          <p:cNvSpPr/>
          <p:nvPr/>
        </p:nvSpPr>
        <p:spPr bwMode="auto">
          <a:xfrm>
            <a:off x="1587" y="0"/>
            <a:ext cx="24384000" cy="2783218"/>
          </a:xfrm>
          <a:prstGeom prst="rect">
            <a:avLst/>
          </a:prstGeom>
          <a:gradFill flip="none" rotWithShape="1">
            <a:gsLst>
              <a:gs pos="100000">
                <a:srgbClr val="E46D2E"/>
              </a:gs>
              <a:gs pos="35000">
                <a:srgbClr val="55A4DA"/>
              </a:gs>
            </a:gsLst>
            <a:lin ang="19200000" scaled="0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56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E5DC032-70C0-424C-A3C6-A15A72779138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080" y="5326227"/>
            <a:ext cx="23019110" cy="6090624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63500" cap="flat" cmpd="sng" algn="ctr">
            <a:solidFill>
              <a:srgbClr val="19B0D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83A124B-05DE-374A-9B94-EB1628B7E934}"/>
              </a:ext>
            </a:extLst>
          </p:cNvPr>
          <p:cNvSpPr txBox="1"/>
          <p:nvPr/>
        </p:nvSpPr>
        <p:spPr>
          <a:xfrm>
            <a:off x="294544" y="8399063"/>
            <a:ext cx="6506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ACHIEVE</a:t>
            </a:r>
            <a:r>
              <a:rPr lang="en-US" sz="3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EXECUTIVE</a:t>
            </a:r>
          </a:p>
          <a:p>
            <a:pPr algn="ctr"/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ACCUMULATE</a:t>
            </a:r>
            <a:r>
              <a:rPr lang="en-US" sz="3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250 PGV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4C5974-D063-F645-8108-F4DDFA573702}"/>
              </a:ext>
            </a:extLst>
          </p:cNvPr>
          <p:cNvSpPr txBox="1"/>
          <p:nvPr/>
        </p:nvSpPr>
        <p:spPr>
          <a:xfrm>
            <a:off x="803271" y="11672520"/>
            <a:ext cx="548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$75 USD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8C8AC3-B9A0-654F-9DD2-4AD9BFBEF841}"/>
              </a:ext>
            </a:extLst>
          </p:cNvPr>
          <p:cNvSpPr txBox="1"/>
          <p:nvPr/>
        </p:nvSpPr>
        <p:spPr>
          <a:xfrm>
            <a:off x="8167839" y="11450516"/>
            <a:ext cx="262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UNLOCK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E8084A-0C2A-F342-9B34-DF926BA72D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7675" t="12093" r="26748" b="12308"/>
          <a:stretch/>
        </p:blipFill>
        <p:spPr>
          <a:xfrm>
            <a:off x="7298358" y="11417909"/>
            <a:ext cx="768704" cy="7425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91A2B6-22A4-A141-9AFF-5BC5D71DD151}"/>
              </a:ext>
            </a:extLst>
          </p:cNvPr>
          <p:cNvSpPr txBox="1"/>
          <p:nvPr/>
        </p:nvSpPr>
        <p:spPr>
          <a:xfrm>
            <a:off x="5978848" y="10029697"/>
            <a:ext cx="5927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$200 USD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4BDED1-F8FB-C642-A080-804809A57B5D}"/>
              </a:ext>
            </a:extLst>
          </p:cNvPr>
          <p:cNvSpPr txBox="1"/>
          <p:nvPr/>
        </p:nvSpPr>
        <p:spPr>
          <a:xfrm>
            <a:off x="6626371" y="12251840"/>
            <a:ext cx="4632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FIRST MATCHING BONUS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B89007-C402-E442-955F-C9544E0DB815}"/>
              </a:ext>
            </a:extLst>
          </p:cNvPr>
          <p:cNvCxnSpPr/>
          <p:nvPr/>
        </p:nvCxnSpPr>
        <p:spPr>
          <a:xfrm>
            <a:off x="7591124" y="11203578"/>
            <a:ext cx="2574262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E3632C5-116C-4A41-8DB6-40EF7776920F}"/>
              </a:ext>
            </a:extLst>
          </p:cNvPr>
          <p:cNvSpPr txBox="1"/>
          <p:nvPr/>
        </p:nvSpPr>
        <p:spPr>
          <a:xfrm>
            <a:off x="20507963" y="8579793"/>
            <a:ext cx="262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278BE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UNLOCK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0630A8-A9E6-0E43-86D0-A8322647B5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75" t="12093" r="26748" b="12308"/>
          <a:stretch/>
        </p:blipFill>
        <p:spPr>
          <a:xfrm>
            <a:off x="19572133" y="8579793"/>
            <a:ext cx="768704" cy="7425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58DEACC-D6DC-5D40-B752-A8419762F7B2}"/>
              </a:ext>
            </a:extLst>
          </p:cNvPr>
          <p:cNvSpPr txBox="1"/>
          <p:nvPr/>
        </p:nvSpPr>
        <p:spPr>
          <a:xfrm>
            <a:off x="18004863" y="7001059"/>
            <a:ext cx="6595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3278BE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$1,500 USD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AF563-901F-0E4D-AABA-AA37F4C832F8}"/>
              </a:ext>
            </a:extLst>
          </p:cNvPr>
          <p:cNvSpPr txBox="1"/>
          <p:nvPr/>
        </p:nvSpPr>
        <p:spPr>
          <a:xfrm>
            <a:off x="19179097" y="9404649"/>
            <a:ext cx="4246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THIRD MATCHING BONUS LEVEL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6D18392-3D47-2E44-BE79-00C97A32E765}"/>
              </a:ext>
            </a:extLst>
          </p:cNvPr>
          <p:cNvCxnSpPr/>
          <p:nvPr/>
        </p:nvCxnSpPr>
        <p:spPr>
          <a:xfrm>
            <a:off x="19902964" y="8336140"/>
            <a:ext cx="2574262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CE2C1E3-9765-EA4D-BC5A-9BC9D6F8D03B}"/>
              </a:ext>
            </a:extLst>
          </p:cNvPr>
          <p:cNvSpPr txBox="1"/>
          <p:nvPr/>
        </p:nvSpPr>
        <p:spPr>
          <a:xfrm>
            <a:off x="4887311" y="1011143"/>
            <a:ext cx="1949986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EARN ONE BONUS FROM EXECUTIVE TO DIAMOND DIRECTOR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E6BE81-AA0B-4E43-8FAA-D217684E8202}"/>
              </a:ext>
            </a:extLst>
          </p:cNvPr>
          <p:cNvSpPr txBox="1"/>
          <p:nvPr/>
        </p:nvSpPr>
        <p:spPr>
          <a:xfrm>
            <a:off x="6086791" y="6874027"/>
            <a:ext cx="55200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</a:t>
            </a:r>
            <a:r>
              <a:rPr lang="en-US" sz="3000" dirty="0">
                <a:solidFill>
                  <a:srgbClr val="00B250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CHIE</a:t>
            </a:r>
            <a:r>
              <a:rPr lang="en-US" sz="3000" dirty="0">
                <a:solidFill>
                  <a:srgbClr val="00B050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VE</a:t>
            </a:r>
            <a:r>
              <a:rPr lang="en-US" sz="3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JADE EXECUTIVE</a:t>
            </a:r>
          </a:p>
          <a:p>
            <a:pPr algn="ctr"/>
            <a:r>
              <a:rPr lang="en-US" sz="3000" dirty="0">
                <a:solidFill>
                  <a:srgbClr val="00B050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ACCUMULATE</a:t>
            </a:r>
            <a:r>
              <a:rPr lang="en-US" sz="3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750 PGV</a:t>
            </a:r>
          </a:p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     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4B352D-C7A1-2B4B-A9DD-5961482334EB}"/>
              </a:ext>
            </a:extLst>
          </p:cNvPr>
          <p:cNvSpPr txBox="1"/>
          <p:nvPr/>
        </p:nvSpPr>
        <p:spPr>
          <a:xfrm>
            <a:off x="18041019" y="3655139"/>
            <a:ext cx="629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3278BE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ACHIEVE 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SAPPHIRE EXECUTIVE</a:t>
            </a:r>
          </a:p>
          <a:p>
            <a:pPr algn="ctr"/>
            <a:r>
              <a:rPr lang="en-US" sz="3000" dirty="0">
                <a:solidFill>
                  <a:srgbClr val="3278BE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ACCUMULATE 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4,500 PGV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4E588A-CACF-EB4F-B07D-BAB6CA8294E3}"/>
              </a:ext>
            </a:extLst>
          </p:cNvPr>
          <p:cNvSpPr txBox="1"/>
          <p:nvPr/>
        </p:nvSpPr>
        <p:spPr>
          <a:xfrm>
            <a:off x="11851333" y="5233743"/>
            <a:ext cx="58745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ACHIEVE 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PEARL EXECUTIVE</a:t>
            </a:r>
          </a:p>
          <a:p>
            <a:pPr algn="ctr"/>
            <a:r>
              <a:rPr lang="en-US" sz="3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ACCUMULATE</a:t>
            </a:r>
            <a:r>
              <a:rPr lang="en-US" sz="3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2,500 PGV</a:t>
            </a:r>
          </a:p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      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756A14-B882-5848-ADA9-447F10AF137D}"/>
              </a:ext>
            </a:extLst>
          </p:cNvPr>
          <p:cNvSpPr txBox="1"/>
          <p:nvPr/>
        </p:nvSpPr>
        <p:spPr>
          <a:xfrm>
            <a:off x="11763714" y="8570782"/>
            <a:ext cx="6142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$800 USD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ABC8AF0-D747-2B4E-A4CC-AB35D1E551CD}"/>
              </a:ext>
            </a:extLst>
          </p:cNvPr>
          <p:cNvCxnSpPr/>
          <p:nvPr/>
        </p:nvCxnSpPr>
        <p:spPr>
          <a:xfrm>
            <a:off x="13563028" y="9729582"/>
            <a:ext cx="2574262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BBEC037-B646-0142-9A00-E76209366444}"/>
              </a:ext>
            </a:extLst>
          </p:cNvPr>
          <p:cNvSpPr txBox="1"/>
          <p:nvPr/>
        </p:nvSpPr>
        <p:spPr>
          <a:xfrm>
            <a:off x="14196966" y="9970809"/>
            <a:ext cx="262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UNLOCK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4BE9D60-9BF5-9F44-8D06-AD648B8BC6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7675" t="12093" r="26748" b="12308"/>
          <a:stretch/>
        </p:blipFill>
        <p:spPr>
          <a:xfrm>
            <a:off x="13281621" y="9952065"/>
            <a:ext cx="768704" cy="7425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376DDB8-BA75-674F-9EFC-0774950927FD}"/>
              </a:ext>
            </a:extLst>
          </p:cNvPr>
          <p:cNvSpPr txBox="1"/>
          <p:nvPr/>
        </p:nvSpPr>
        <p:spPr>
          <a:xfrm>
            <a:off x="12518857" y="10809428"/>
            <a:ext cx="4632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SECOND MATCHING</a:t>
            </a:r>
          </a:p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BONUS LEVEL</a:t>
            </a:r>
          </a:p>
        </p:txBody>
      </p:sp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7DA0C21-D675-4BE2-99A6-15AB136BF1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47" y="9503543"/>
            <a:ext cx="1828800" cy="1828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67361D3-AB76-9E40-A3B7-7B6C68BE35BC}"/>
              </a:ext>
            </a:extLst>
          </p:cNvPr>
          <p:cNvGrpSpPr/>
          <p:nvPr/>
        </p:nvGrpSpPr>
        <p:grpSpPr>
          <a:xfrm>
            <a:off x="7926164" y="7960779"/>
            <a:ext cx="2207331" cy="1960099"/>
            <a:chOff x="7150912" y="7976821"/>
            <a:chExt cx="2207331" cy="1960099"/>
          </a:xfrm>
        </p:grpSpPr>
        <p:pic>
          <p:nvPicPr>
            <p:cNvPr id="7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6A8F166F-D9A5-4A7E-A72D-D46D162C7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912" y="8108120"/>
              <a:ext cx="1828800" cy="182880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4E2679E-687B-7143-873E-A7A8CBBA72AF}"/>
                </a:ext>
              </a:extLst>
            </p:cNvPr>
            <p:cNvSpPr/>
            <p:nvPr/>
          </p:nvSpPr>
          <p:spPr>
            <a:xfrm>
              <a:off x="8500286" y="7976821"/>
              <a:ext cx="842801" cy="8428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76BADF50-4FB9-5147-852C-A78FA75D7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500286" y="8014163"/>
              <a:ext cx="857957" cy="85795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EB2EE6-E694-FF49-897A-C24D19D9DA51}"/>
              </a:ext>
            </a:extLst>
          </p:cNvPr>
          <p:cNvGrpSpPr/>
          <p:nvPr/>
        </p:nvGrpSpPr>
        <p:grpSpPr>
          <a:xfrm>
            <a:off x="13874213" y="6285938"/>
            <a:ext cx="2205962" cy="2005213"/>
            <a:chOff x="13463999" y="6189686"/>
            <a:chExt cx="2205962" cy="2005213"/>
          </a:xfrm>
        </p:grpSpPr>
        <p:pic>
          <p:nvPicPr>
            <p:cNvPr id="5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F2112F6F-7342-4C33-941C-71A697065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3999" y="6366099"/>
              <a:ext cx="1828800" cy="1828800"/>
            </a:xfrm>
            <a:prstGeom prst="rect">
              <a:avLst/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693FDEB-ADCD-F641-BEE3-D8C0396C49D8}"/>
                </a:ext>
              </a:extLst>
            </p:cNvPr>
            <p:cNvSpPr/>
            <p:nvPr/>
          </p:nvSpPr>
          <p:spPr>
            <a:xfrm>
              <a:off x="14769835" y="6236977"/>
              <a:ext cx="842801" cy="8428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22471971-13E0-1240-B793-6CB31CA36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732577" y="6189686"/>
              <a:ext cx="937384" cy="93738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0689A3-6D63-9849-8CFE-08E34CA988C1}"/>
              </a:ext>
            </a:extLst>
          </p:cNvPr>
          <p:cNvSpPr txBox="1"/>
          <p:nvPr/>
        </p:nvSpPr>
        <p:spPr>
          <a:xfrm>
            <a:off x="16159655" y="770933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10C20D-2E3C-1046-903E-F465F183EFD8}"/>
              </a:ext>
            </a:extLst>
          </p:cNvPr>
          <p:cNvGrpSpPr/>
          <p:nvPr/>
        </p:nvGrpSpPr>
        <p:grpSpPr>
          <a:xfrm>
            <a:off x="20329652" y="4745645"/>
            <a:ext cx="2243058" cy="1959890"/>
            <a:chOff x="20472371" y="4809813"/>
            <a:chExt cx="2243058" cy="1959890"/>
          </a:xfrm>
        </p:grpSpPr>
        <p:pic>
          <p:nvPicPr>
            <p:cNvPr id="3" name="Picture 2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7C3F321B-B9C9-4437-BE69-960ACC0D3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72371" y="4940903"/>
              <a:ext cx="1828800" cy="1828800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6CDDB5B-3A2B-3A45-910A-0BB9999D565E}"/>
                </a:ext>
              </a:extLst>
            </p:cNvPr>
            <p:cNvSpPr/>
            <p:nvPr/>
          </p:nvSpPr>
          <p:spPr>
            <a:xfrm>
              <a:off x="21835795" y="4826258"/>
              <a:ext cx="842801" cy="8428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0D63196C-8FEB-9045-83B6-3DC7CFDCF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1798960" y="4809813"/>
              <a:ext cx="916469" cy="916469"/>
            </a:xfrm>
            <a:prstGeom prst="rect">
              <a:avLst/>
            </a:prstGeom>
          </p:spPr>
        </p:pic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042292D5-75B5-ED4B-82AD-F279FAF6A1AB}"/>
              </a:ext>
            </a:extLst>
          </p:cNvPr>
          <p:cNvSpPr/>
          <p:nvPr/>
        </p:nvSpPr>
        <p:spPr>
          <a:xfrm>
            <a:off x="2934681" y="6954206"/>
            <a:ext cx="1251284" cy="1251284"/>
          </a:xfrm>
          <a:prstGeom prst="ellipse">
            <a:avLst/>
          </a:prstGeom>
          <a:solidFill>
            <a:srgbClr val="F57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4585B5E-FD4C-AF43-835F-FB0CFAF00267}"/>
              </a:ext>
            </a:extLst>
          </p:cNvPr>
          <p:cNvSpPr/>
          <p:nvPr/>
        </p:nvSpPr>
        <p:spPr>
          <a:xfrm>
            <a:off x="8221153" y="5454251"/>
            <a:ext cx="1251284" cy="1251284"/>
          </a:xfrm>
          <a:prstGeom prst="ellipse">
            <a:avLst/>
          </a:prstGeom>
          <a:solidFill>
            <a:srgbClr val="F57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DB5BACE-C745-B741-8523-13E295BEAF09}"/>
              </a:ext>
            </a:extLst>
          </p:cNvPr>
          <p:cNvSpPr/>
          <p:nvPr/>
        </p:nvSpPr>
        <p:spPr>
          <a:xfrm>
            <a:off x="14162971" y="3851726"/>
            <a:ext cx="1251284" cy="1251284"/>
          </a:xfrm>
          <a:prstGeom prst="ellipse">
            <a:avLst/>
          </a:prstGeom>
          <a:solidFill>
            <a:srgbClr val="F57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8EAAC3A-97B9-2F41-9804-1D11AFD834F1}"/>
              </a:ext>
            </a:extLst>
          </p:cNvPr>
          <p:cNvSpPr/>
          <p:nvPr/>
        </p:nvSpPr>
        <p:spPr>
          <a:xfrm>
            <a:off x="20564453" y="2270701"/>
            <a:ext cx="1251284" cy="1251284"/>
          </a:xfrm>
          <a:prstGeom prst="ellipse">
            <a:avLst/>
          </a:prstGeom>
          <a:solidFill>
            <a:srgbClr val="F57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8CF94329-45A5-9048-BF04-ADC067890D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10" name="Picture 9" descr="A picture containing drawing, clock, light&#10;&#10;Description automatically generated">
            <a:extLst>
              <a:ext uri="{FF2B5EF4-FFF2-40B4-BE49-F238E27FC236}">
                <a16:creationId xmlns:a16="http://schemas.microsoft.com/office/drawing/2014/main" id="{B358C8E5-88B5-4F3B-9B67-42A98DA6B5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0" y="887733"/>
            <a:ext cx="4379908" cy="1001423"/>
          </a:xfrm>
          <a:prstGeom prst="rect">
            <a:avLst/>
          </a:prstGeom>
        </p:spPr>
      </p:pic>
      <p:pic>
        <p:nvPicPr>
          <p:cNvPr id="55" name="Picture 54" descr="A close up of a logo&#10;&#10;Description automatically generated">
            <a:extLst>
              <a:ext uri="{FF2B5EF4-FFF2-40B4-BE49-F238E27FC236}">
                <a16:creationId xmlns:a16="http://schemas.microsoft.com/office/drawing/2014/main" id="{2098E3D2-99B1-4C50-BF3C-BBFB3AF34ED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5176" y="1314267"/>
            <a:ext cx="9463016" cy="4542247"/>
          </a:xfrm>
          <a:prstGeom prst="rect">
            <a:avLst/>
          </a:prstGeom>
        </p:spPr>
      </p:pic>
      <p:pic>
        <p:nvPicPr>
          <p:cNvPr id="57" name="Picture 56" descr="A picture containing table, light&#10;&#10;Description automatically generated">
            <a:extLst>
              <a:ext uri="{FF2B5EF4-FFF2-40B4-BE49-F238E27FC236}">
                <a16:creationId xmlns:a16="http://schemas.microsoft.com/office/drawing/2014/main" id="{48700F4B-F977-43D3-B67A-6209DC87CA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992" y="-2213382"/>
            <a:ext cx="9548766" cy="458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12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  <p:bldP spid="21" grpId="0"/>
      <p:bldP spid="23" grpId="0"/>
      <p:bldP spid="24" grpId="0"/>
      <p:bldP spid="27" grpId="0"/>
      <p:bldP spid="28" grpId="0"/>
      <p:bldP spid="34" grpId="0"/>
      <p:bldP spid="35" grpId="0"/>
      <p:bldP spid="38" grpId="0"/>
      <p:bldP spid="40" grpId="0"/>
      <p:bldP spid="30" grpId="0" animBg="1"/>
      <p:bldP spid="49" grpId="0" animBg="1"/>
      <p:bldP spid="50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AB2635AC-58F4-48D3-847F-BFA14B6669F2}"/>
              </a:ext>
            </a:extLst>
          </p:cNvPr>
          <p:cNvSpPr/>
          <p:nvPr/>
        </p:nvSpPr>
        <p:spPr bwMode="auto">
          <a:xfrm>
            <a:off x="1587" y="0"/>
            <a:ext cx="24384000" cy="2783218"/>
          </a:xfrm>
          <a:prstGeom prst="rect">
            <a:avLst/>
          </a:prstGeom>
          <a:gradFill flip="none" rotWithShape="1">
            <a:gsLst>
              <a:gs pos="100000">
                <a:srgbClr val="E46D2E"/>
              </a:gs>
              <a:gs pos="35000">
                <a:srgbClr val="55A4DA"/>
              </a:gs>
            </a:gsLst>
            <a:lin ang="19200000" scaled="0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56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617398F-2B21-4E08-B5C5-EF22F257322B}"/>
              </a:ext>
            </a:extLst>
          </p:cNvPr>
          <p:cNvSpPr txBox="1"/>
          <p:nvPr/>
        </p:nvSpPr>
        <p:spPr>
          <a:xfrm>
            <a:off x="4887311" y="1011143"/>
            <a:ext cx="1949986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EARN ONE BONUS FROM EXECUTIVE TO DIAMOND DIRECTOR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4DF5B3C-E78D-2247-A6A5-656016B67852}"/>
              </a:ext>
            </a:extLst>
          </p:cNvPr>
          <p:cNvCxnSpPr>
            <a:cxnSpLocks/>
          </p:cNvCxnSpPr>
          <p:nvPr/>
        </p:nvCxnSpPr>
        <p:spPr bwMode="auto">
          <a:xfrm flipV="1">
            <a:off x="818147" y="5191188"/>
            <a:ext cx="22918947" cy="501840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63500" cap="flat" cmpd="sng" algn="ctr">
            <a:solidFill>
              <a:srgbClr val="19B0D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687602A-A996-BC47-8C60-75A063ED649E}"/>
              </a:ext>
            </a:extLst>
          </p:cNvPr>
          <p:cNvSpPr txBox="1"/>
          <p:nvPr/>
        </p:nvSpPr>
        <p:spPr>
          <a:xfrm>
            <a:off x="11343492" y="10128754"/>
            <a:ext cx="262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UNLOCK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B2DD636-2BB6-E048-AD8E-3FEF51490915}"/>
              </a:ext>
            </a:extLst>
          </p:cNvPr>
          <p:cNvSpPr txBox="1"/>
          <p:nvPr/>
        </p:nvSpPr>
        <p:spPr>
          <a:xfrm>
            <a:off x="9701954" y="11036905"/>
            <a:ext cx="4632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THIRD MATCHING BONUS LEVEL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82A160C-C57E-E140-921C-E3113426175B}"/>
              </a:ext>
            </a:extLst>
          </p:cNvPr>
          <p:cNvCxnSpPr>
            <a:cxnSpLocks/>
          </p:cNvCxnSpPr>
          <p:nvPr/>
        </p:nvCxnSpPr>
        <p:spPr>
          <a:xfrm flipV="1">
            <a:off x="9932276" y="9929082"/>
            <a:ext cx="4109790" cy="59031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CB48E2E-C247-F64A-B87C-BF3D81921E2C}"/>
              </a:ext>
            </a:extLst>
          </p:cNvPr>
          <p:cNvSpPr txBox="1"/>
          <p:nvPr/>
        </p:nvSpPr>
        <p:spPr>
          <a:xfrm>
            <a:off x="19116573" y="8576802"/>
            <a:ext cx="262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UNLOCK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56F108D-4A09-074C-B768-916985E5D0D5}"/>
              </a:ext>
            </a:extLst>
          </p:cNvPr>
          <p:cNvSpPr txBox="1"/>
          <p:nvPr/>
        </p:nvSpPr>
        <p:spPr>
          <a:xfrm>
            <a:off x="16645448" y="7234072"/>
            <a:ext cx="6164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$6,000* USD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27A9D5-0449-9B4A-A03E-9469495A0042}"/>
              </a:ext>
            </a:extLst>
          </p:cNvPr>
          <p:cNvSpPr txBox="1"/>
          <p:nvPr/>
        </p:nvSpPr>
        <p:spPr>
          <a:xfrm>
            <a:off x="17604345" y="9449504"/>
            <a:ext cx="4246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THIRD MATCHING BONUS LEVEL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CF4FC92-336A-464D-ADE1-BCA41F472DCD}"/>
              </a:ext>
            </a:extLst>
          </p:cNvPr>
          <p:cNvCxnSpPr>
            <a:cxnSpLocks/>
          </p:cNvCxnSpPr>
          <p:nvPr/>
        </p:nvCxnSpPr>
        <p:spPr>
          <a:xfrm>
            <a:off x="17604345" y="8350218"/>
            <a:ext cx="4246926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71B8C41-AF33-DD4B-AE3B-0EECCAF6C8A7}"/>
              </a:ext>
            </a:extLst>
          </p:cNvPr>
          <p:cNvSpPr txBox="1"/>
          <p:nvPr/>
        </p:nvSpPr>
        <p:spPr>
          <a:xfrm>
            <a:off x="-93159" y="6869314"/>
            <a:ext cx="73776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ACHIEVE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SAPPHIRE 25 EXECUTIVE</a:t>
            </a:r>
          </a:p>
          <a:p>
            <a:pPr algn="ctr"/>
            <a:r>
              <a:rPr lang="en-US" sz="30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EARN</a:t>
            </a:r>
            <a:r>
              <a:rPr lang="en-US" sz="3000" dirty="0">
                <a:solidFill>
                  <a:srgbClr val="92D050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25 CYCLES</a:t>
            </a:r>
            <a:endParaRPr lang="en-US" sz="3000" b="1" dirty="0">
              <a:latin typeface="Century Gothic" panose="020B0502020202020204" pitchFamily="34" charset="0"/>
              <a:ea typeface="Arial Rounded MT Bold" charset="0"/>
              <a:cs typeface="Arial Rounded MT Bold" charset="0"/>
            </a:endParaRPr>
          </a:p>
          <a:p>
            <a:pPr algn="ctr"/>
            <a:r>
              <a:rPr lang="en-US" sz="30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ACCUMULATE</a:t>
            </a:r>
            <a:r>
              <a:rPr lang="en-US" sz="3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10,000 PGV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DED5E94-E2CD-1B4A-BAAA-70E0B73C0E54}"/>
              </a:ext>
            </a:extLst>
          </p:cNvPr>
          <p:cNvSpPr txBox="1"/>
          <p:nvPr/>
        </p:nvSpPr>
        <p:spPr>
          <a:xfrm>
            <a:off x="134075" y="10320993"/>
            <a:ext cx="6402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$3,000 USD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416F4B-5719-9E4F-A344-D6296D8538E7}"/>
              </a:ext>
            </a:extLst>
          </p:cNvPr>
          <p:cNvCxnSpPr>
            <a:cxnSpLocks/>
          </p:cNvCxnSpPr>
          <p:nvPr/>
        </p:nvCxnSpPr>
        <p:spPr>
          <a:xfrm>
            <a:off x="1229710" y="11373834"/>
            <a:ext cx="4146331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A4687424-735B-5D46-AFEB-570B9C1B35EC}"/>
              </a:ext>
            </a:extLst>
          </p:cNvPr>
          <p:cNvSpPr txBox="1"/>
          <p:nvPr/>
        </p:nvSpPr>
        <p:spPr>
          <a:xfrm>
            <a:off x="2623141" y="11546335"/>
            <a:ext cx="262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UNLOCK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FD5F5A4-BA62-984D-9369-DDBE524B95A4}"/>
              </a:ext>
            </a:extLst>
          </p:cNvPr>
          <p:cNvSpPr txBox="1"/>
          <p:nvPr/>
        </p:nvSpPr>
        <p:spPr>
          <a:xfrm>
            <a:off x="638517" y="12318431"/>
            <a:ext cx="539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THIRD MATCHING </a:t>
            </a:r>
          </a:p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BONUS LEVEL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118F9DE-99C4-7941-A011-076A546C79A3}"/>
              </a:ext>
            </a:extLst>
          </p:cNvPr>
          <p:cNvSpPr txBox="1"/>
          <p:nvPr/>
        </p:nvSpPr>
        <p:spPr>
          <a:xfrm>
            <a:off x="8867022" y="8785262"/>
            <a:ext cx="6301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$4,000* USD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84686D8-2846-7643-9C64-6655F0C684F0}"/>
              </a:ext>
            </a:extLst>
          </p:cNvPr>
          <p:cNvSpPr txBox="1"/>
          <p:nvPr/>
        </p:nvSpPr>
        <p:spPr>
          <a:xfrm>
            <a:off x="8596210" y="4731689"/>
            <a:ext cx="6843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ACHIEVE</a:t>
            </a:r>
            <a:r>
              <a:rPr lang="en-US" sz="3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SAPPHIRE 50 EXECUTIVE</a:t>
            </a:r>
          </a:p>
          <a:p>
            <a:pPr algn="ctr"/>
            <a:r>
              <a:rPr lang="en-US" sz="30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EARN</a:t>
            </a:r>
            <a:r>
              <a:rPr lang="en-US" sz="3000" dirty="0">
                <a:solidFill>
                  <a:srgbClr val="92D050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50 CYCLES</a:t>
            </a:r>
            <a:endParaRPr lang="en-US" sz="3000" b="1" dirty="0">
              <a:latin typeface="Century Gothic" panose="020B0502020202020204" pitchFamily="34" charset="0"/>
              <a:ea typeface="Arial Rounded MT Bold" charset="0"/>
              <a:cs typeface="Arial Rounded MT Bold" charset="0"/>
            </a:endParaRPr>
          </a:p>
          <a:p>
            <a:pPr algn="ctr"/>
            <a:r>
              <a:rPr lang="en-US" sz="30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ACCUMULATE 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15,000 PGV            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136169F-A165-6044-BEB7-A1FA8E92213A}"/>
              </a:ext>
            </a:extLst>
          </p:cNvPr>
          <p:cNvSpPr txBox="1"/>
          <p:nvPr/>
        </p:nvSpPr>
        <p:spPr>
          <a:xfrm>
            <a:off x="15909554" y="3544495"/>
            <a:ext cx="76365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ACHIEVE</a:t>
            </a:r>
            <a:r>
              <a:rPr lang="en-US" sz="3000" dirty="0">
                <a:solidFill>
                  <a:srgbClr val="3278BE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SAPPHIRE ELITE EXECUTIVE</a:t>
            </a:r>
          </a:p>
          <a:p>
            <a:pPr algn="ctr"/>
            <a:r>
              <a:rPr lang="en-US" sz="30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EARN</a:t>
            </a:r>
            <a:r>
              <a:rPr lang="en-US" sz="3000" dirty="0">
                <a:solidFill>
                  <a:srgbClr val="3278BE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100 CYCLES</a:t>
            </a:r>
          </a:p>
          <a:p>
            <a:pPr algn="ctr"/>
            <a:r>
              <a:rPr lang="en-US" sz="3000" dirty="0">
                <a:solidFill>
                  <a:srgbClr val="2C449C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ACCUMULATE</a:t>
            </a:r>
            <a:r>
              <a:rPr lang="en-US" sz="3000" dirty="0">
                <a:solidFill>
                  <a:srgbClr val="3278BE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25,000 PGV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78EE4D5-A9BD-B44B-9084-622446869F4B}"/>
              </a:ext>
            </a:extLst>
          </p:cNvPr>
          <p:cNvSpPr/>
          <p:nvPr/>
        </p:nvSpPr>
        <p:spPr>
          <a:xfrm>
            <a:off x="-24539" y="12983689"/>
            <a:ext cx="244117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50% bonus: If you have participated in any previous Jeunesse promotion within the past two years and have earned $6,000 USD or more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(as a new Sapphire Executive or higher), as a requalification you can receive 50% of the qualifying bonus for Sapphire 50 Executive or above.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9048D16-5323-6A40-ADF4-166BC6836ACA}"/>
              </a:ext>
            </a:extLst>
          </p:cNvPr>
          <p:cNvSpPr/>
          <p:nvPr/>
        </p:nvSpPr>
        <p:spPr>
          <a:xfrm>
            <a:off x="2709857" y="5467800"/>
            <a:ext cx="1251284" cy="1251284"/>
          </a:xfrm>
          <a:prstGeom prst="ellipse">
            <a:avLst/>
          </a:prstGeom>
          <a:solidFill>
            <a:srgbClr val="F57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BD70CBE-2360-D64B-AF53-29D82CB11E1F}"/>
              </a:ext>
            </a:extLst>
          </p:cNvPr>
          <p:cNvSpPr/>
          <p:nvPr/>
        </p:nvSpPr>
        <p:spPr>
          <a:xfrm>
            <a:off x="11392364" y="3346049"/>
            <a:ext cx="1251284" cy="1251284"/>
          </a:xfrm>
          <a:prstGeom prst="ellipse">
            <a:avLst/>
          </a:prstGeom>
          <a:solidFill>
            <a:srgbClr val="F57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2A5AD64-07AD-E244-A6CE-422EE587ADFA}"/>
              </a:ext>
            </a:extLst>
          </p:cNvPr>
          <p:cNvSpPr/>
          <p:nvPr/>
        </p:nvSpPr>
        <p:spPr>
          <a:xfrm>
            <a:off x="19102166" y="2192728"/>
            <a:ext cx="1251284" cy="1251284"/>
          </a:xfrm>
          <a:prstGeom prst="ellipse">
            <a:avLst/>
          </a:prstGeom>
          <a:solidFill>
            <a:srgbClr val="F57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7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65938C-45F9-7E4F-9895-D06D5F8F015B}"/>
              </a:ext>
            </a:extLst>
          </p:cNvPr>
          <p:cNvGrpSpPr/>
          <p:nvPr/>
        </p:nvGrpSpPr>
        <p:grpSpPr>
          <a:xfrm>
            <a:off x="2452542" y="8455709"/>
            <a:ext cx="2204877" cy="1852880"/>
            <a:chOff x="2348919" y="8567107"/>
            <a:chExt cx="2204877" cy="1852880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574679C-4A74-3D44-A191-3D309AB05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8919" y="8737329"/>
              <a:ext cx="1686424" cy="1682658"/>
            </a:xfrm>
            <a:prstGeom prst="rect">
              <a:avLst/>
            </a:prstGeom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AE4B6F6-74B5-F94B-9943-DB18C01A5EFF}"/>
                </a:ext>
              </a:extLst>
            </p:cNvPr>
            <p:cNvSpPr/>
            <p:nvPr/>
          </p:nvSpPr>
          <p:spPr>
            <a:xfrm>
              <a:off x="3602383" y="8590484"/>
              <a:ext cx="842801" cy="8428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1" name="Graphic 18">
              <a:extLst>
                <a:ext uri="{FF2B5EF4-FFF2-40B4-BE49-F238E27FC236}">
                  <a16:creationId xmlns:a16="http://schemas.microsoft.com/office/drawing/2014/main" id="{89EAECD1-F378-2345-83FD-70B27A65C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16889" y="8567107"/>
              <a:ext cx="1036907" cy="103690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4C1FC7C-2FFE-7A46-A15C-5DB1EA878CF5}"/>
              </a:ext>
            </a:extLst>
          </p:cNvPr>
          <p:cNvGrpSpPr/>
          <p:nvPr/>
        </p:nvGrpSpPr>
        <p:grpSpPr>
          <a:xfrm>
            <a:off x="11017839" y="6276618"/>
            <a:ext cx="2420988" cy="2087298"/>
            <a:chOff x="10895152" y="6388016"/>
            <a:chExt cx="2420988" cy="208729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C1C0B5E-680F-3548-B319-3DA3E0238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5152" y="6523192"/>
              <a:ext cx="1956488" cy="1952122"/>
            </a:xfrm>
            <a:prstGeom prst="rect">
              <a:avLst/>
            </a:prstGeom>
          </p:spPr>
        </p:pic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140E170-06D4-E343-ACB3-B90206B739E0}"/>
                </a:ext>
              </a:extLst>
            </p:cNvPr>
            <p:cNvSpPr/>
            <p:nvPr/>
          </p:nvSpPr>
          <p:spPr>
            <a:xfrm>
              <a:off x="12307116" y="6453406"/>
              <a:ext cx="842801" cy="8428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3" name="Graphic 19">
              <a:extLst>
                <a:ext uri="{FF2B5EF4-FFF2-40B4-BE49-F238E27FC236}">
                  <a16:creationId xmlns:a16="http://schemas.microsoft.com/office/drawing/2014/main" id="{B9BBEA2E-E588-A043-8FF4-3FC90CD7D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172975" y="6388016"/>
              <a:ext cx="1143165" cy="114316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3162852-12DB-8B45-B65C-F48D2049F8FA}"/>
              </a:ext>
            </a:extLst>
          </p:cNvPr>
          <p:cNvGrpSpPr/>
          <p:nvPr/>
        </p:nvGrpSpPr>
        <p:grpSpPr>
          <a:xfrm>
            <a:off x="18805535" y="5054048"/>
            <a:ext cx="2356412" cy="1987483"/>
            <a:chOff x="18347445" y="5165446"/>
            <a:chExt cx="2356412" cy="1987483"/>
          </a:xfrm>
        </p:grpSpPr>
        <p:pic>
          <p:nvPicPr>
            <p:cNvPr id="3" name="Picture 2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1C798ECC-B675-4350-8404-ABFF2AC06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7445" y="5324129"/>
              <a:ext cx="1828800" cy="1828800"/>
            </a:xfrm>
            <a:prstGeom prst="rect">
              <a:avLst/>
            </a:prstGeom>
          </p:spPr>
        </p:pic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88ADC6E-990F-DB4A-A6CD-CE51F415D8D1}"/>
                </a:ext>
              </a:extLst>
            </p:cNvPr>
            <p:cNvSpPr/>
            <p:nvPr/>
          </p:nvSpPr>
          <p:spPr>
            <a:xfrm>
              <a:off x="19738803" y="5206698"/>
              <a:ext cx="842801" cy="8428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8" name="Graphic 20">
              <a:extLst>
                <a:ext uri="{FF2B5EF4-FFF2-40B4-BE49-F238E27FC236}">
                  <a16:creationId xmlns:a16="http://schemas.microsoft.com/office/drawing/2014/main" id="{7F9B599B-6C2C-114E-BF9A-E183FF9E7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9648632" y="5165446"/>
              <a:ext cx="1055225" cy="1055225"/>
            </a:xfrm>
            <a:prstGeom prst="rect">
              <a:avLst/>
            </a:prstGeom>
          </p:spPr>
        </p:pic>
      </p:grpSp>
      <p:pic>
        <p:nvPicPr>
          <p:cNvPr id="80" name="Graphic 79">
            <a:extLst>
              <a:ext uri="{FF2B5EF4-FFF2-40B4-BE49-F238E27FC236}">
                <a16:creationId xmlns:a16="http://schemas.microsoft.com/office/drawing/2014/main" id="{BA5B4196-9A8F-F447-BF46-D5E3FB8FDE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41" name="Picture 40" descr="A picture containing drawing, clock, light&#10;&#10;Description automatically generated">
            <a:extLst>
              <a:ext uri="{FF2B5EF4-FFF2-40B4-BE49-F238E27FC236}">
                <a16:creationId xmlns:a16="http://schemas.microsoft.com/office/drawing/2014/main" id="{7EDD7F07-F9C8-4DDC-B696-23DC79B904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0" y="887733"/>
            <a:ext cx="4379908" cy="1001423"/>
          </a:xfrm>
          <a:prstGeom prst="rect">
            <a:avLst/>
          </a:prstGeom>
        </p:spPr>
      </p:pic>
      <p:pic>
        <p:nvPicPr>
          <p:cNvPr id="77" name="Picture 76" descr="A close up of a logo&#10;&#10;Description automatically generated">
            <a:extLst>
              <a:ext uri="{FF2B5EF4-FFF2-40B4-BE49-F238E27FC236}">
                <a16:creationId xmlns:a16="http://schemas.microsoft.com/office/drawing/2014/main" id="{FCF63DF2-4A42-4431-9978-085B37AA27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5176" y="1314267"/>
            <a:ext cx="9463016" cy="4542247"/>
          </a:xfrm>
          <a:prstGeom prst="rect">
            <a:avLst/>
          </a:prstGeom>
        </p:spPr>
      </p:pic>
      <p:pic>
        <p:nvPicPr>
          <p:cNvPr id="81" name="Picture 80" descr="A picture containing table, light&#10;&#10;Description automatically generated">
            <a:extLst>
              <a:ext uri="{FF2B5EF4-FFF2-40B4-BE49-F238E27FC236}">
                <a16:creationId xmlns:a16="http://schemas.microsoft.com/office/drawing/2014/main" id="{C0FFB8D1-A4C1-44AD-8FDF-A5F18E4347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992" y="-2213382"/>
            <a:ext cx="9548766" cy="458340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38247E-B2C2-4A38-B14C-FE5FDF94B6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137" y="8621865"/>
            <a:ext cx="662824" cy="662824"/>
          </a:xfrm>
          <a:prstGeom prst="rect">
            <a:avLst/>
          </a:prstGeom>
        </p:spPr>
      </p:pic>
      <p:pic>
        <p:nvPicPr>
          <p:cNvPr id="67" name="Picture 6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E0B494-D967-4F43-867C-41A8AEC1EB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070" y="10182579"/>
            <a:ext cx="662824" cy="662824"/>
          </a:xfrm>
          <a:prstGeom prst="rect">
            <a:avLst/>
          </a:prstGeom>
        </p:spPr>
      </p:pic>
      <p:pic>
        <p:nvPicPr>
          <p:cNvPr id="70" name="Picture 6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724A54-C859-4D16-8C7A-4FC3B17B6F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45" y="11568866"/>
            <a:ext cx="662824" cy="66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9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6" grpId="0"/>
      <p:bldP spid="48" grpId="0"/>
      <p:bldP spid="49" grpId="0"/>
      <p:bldP spid="54" grpId="0"/>
      <p:bldP spid="55" grpId="0"/>
      <p:bldP spid="57" grpId="0"/>
      <p:bldP spid="59" grpId="0"/>
      <p:bldP spid="64" grpId="0"/>
      <p:bldP spid="65" grpId="0"/>
      <p:bldP spid="66" grpId="0"/>
      <p:bldP spid="39" grpId="0" animBg="1"/>
      <p:bldP spid="4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4202074C-A3BD-40B5-9037-DEB1CD90A1B1}"/>
              </a:ext>
            </a:extLst>
          </p:cNvPr>
          <p:cNvSpPr/>
          <p:nvPr/>
        </p:nvSpPr>
        <p:spPr bwMode="auto">
          <a:xfrm>
            <a:off x="1587" y="0"/>
            <a:ext cx="24384000" cy="2783218"/>
          </a:xfrm>
          <a:prstGeom prst="rect">
            <a:avLst/>
          </a:prstGeom>
          <a:gradFill flip="none" rotWithShape="1">
            <a:gsLst>
              <a:gs pos="100000">
                <a:srgbClr val="E46D2E"/>
              </a:gs>
              <a:gs pos="35000">
                <a:srgbClr val="55A4DA"/>
              </a:gs>
            </a:gsLst>
            <a:lin ang="19200000" scaled="0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56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617398F-2B21-4E08-B5C5-EF22F257322B}"/>
              </a:ext>
            </a:extLst>
          </p:cNvPr>
          <p:cNvSpPr txBox="1"/>
          <p:nvPr/>
        </p:nvSpPr>
        <p:spPr>
          <a:xfrm>
            <a:off x="4887311" y="1011143"/>
            <a:ext cx="1949986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EARN ONE BONUS FROM EXECUTIVE TO DIAMOND DIRECTOR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4DF5B3C-E78D-2247-A6A5-656016B67852}"/>
              </a:ext>
            </a:extLst>
          </p:cNvPr>
          <p:cNvCxnSpPr>
            <a:cxnSpLocks/>
          </p:cNvCxnSpPr>
          <p:nvPr/>
        </p:nvCxnSpPr>
        <p:spPr bwMode="auto">
          <a:xfrm flipV="1">
            <a:off x="818147" y="5191188"/>
            <a:ext cx="22918947" cy="501840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63500" cap="flat" cmpd="sng" algn="ctr">
            <a:solidFill>
              <a:srgbClr val="19B0D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687602A-A996-BC47-8C60-75A063ED649E}"/>
              </a:ext>
            </a:extLst>
          </p:cNvPr>
          <p:cNvSpPr txBox="1"/>
          <p:nvPr/>
        </p:nvSpPr>
        <p:spPr>
          <a:xfrm>
            <a:off x="11343492" y="10128754"/>
            <a:ext cx="262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19545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UNLOCK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B2DD636-2BB6-E048-AD8E-3FEF51490915}"/>
              </a:ext>
            </a:extLst>
          </p:cNvPr>
          <p:cNvSpPr txBox="1"/>
          <p:nvPr/>
        </p:nvSpPr>
        <p:spPr>
          <a:xfrm>
            <a:off x="9701954" y="11036905"/>
            <a:ext cx="4632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FIFTH MATCHING BONUS LEVEL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82A160C-C57E-E140-921C-E3113426175B}"/>
              </a:ext>
            </a:extLst>
          </p:cNvPr>
          <p:cNvCxnSpPr>
            <a:cxnSpLocks/>
          </p:cNvCxnSpPr>
          <p:nvPr/>
        </p:nvCxnSpPr>
        <p:spPr>
          <a:xfrm flipV="1">
            <a:off x="9932276" y="9929082"/>
            <a:ext cx="4109790" cy="59031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CB48E2E-C247-F64A-B87C-BF3D81921E2C}"/>
              </a:ext>
            </a:extLst>
          </p:cNvPr>
          <p:cNvSpPr txBox="1"/>
          <p:nvPr/>
        </p:nvSpPr>
        <p:spPr>
          <a:xfrm>
            <a:off x="19116573" y="8576802"/>
            <a:ext cx="262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83CCD1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UNLOCK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56F108D-4A09-074C-B768-916985E5D0D5}"/>
              </a:ext>
            </a:extLst>
          </p:cNvPr>
          <p:cNvSpPr txBox="1"/>
          <p:nvPr/>
        </p:nvSpPr>
        <p:spPr>
          <a:xfrm>
            <a:off x="16645448" y="7234072"/>
            <a:ext cx="6164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83CCD1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$20,000* USD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27A9D5-0449-9B4A-A03E-9469495A0042}"/>
              </a:ext>
            </a:extLst>
          </p:cNvPr>
          <p:cNvSpPr txBox="1"/>
          <p:nvPr/>
        </p:nvSpPr>
        <p:spPr>
          <a:xfrm>
            <a:off x="17604345" y="9449504"/>
            <a:ext cx="4246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SIXTH MATCHING BONUS LEVEL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CF4FC92-336A-464D-ADE1-BCA41F472DCD}"/>
              </a:ext>
            </a:extLst>
          </p:cNvPr>
          <p:cNvCxnSpPr>
            <a:cxnSpLocks/>
          </p:cNvCxnSpPr>
          <p:nvPr/>
        </p:nvCxnSpPr>
        <p:spPr>
          <a:xfrm>
            <a:off x="17604345" y="8350218"/>
            <a:ext cx="4246926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71B8C41-AF33-DD4B-AE3B-0EECCAF6C8A7}"/>
              </a:ext>
            </a:extLst>
          </p:cNvPr>
          <p:cNvSpPr txBox="1"/>
          <p:nvPr/>
        </p:nvSpPr>
        <p:spPr>
          <a:xfrm>
            <a:off x="-353302" y="6869314"/>
            <a:ext cx="7377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A31E21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ACHIEVE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RUBY DIRECTOR</a:t>
            </a:r>
          </a:p>
          <a:p>
            <a:pPr algn="ctr"/>
            <a:r>
              <a:rPr lang="en-US" sz="3000" dirty="0">
                <a:solidFill>
                  <a:srgbClr val="A31E21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ACCUMULATE</a:t>
            </a:r>
            <a:r>
              <a:rPr lang="en-US" sz="3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75,000 PGV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DED5E94-E2CD-1B4A-BAAA-70E0B73C0E54}"/>
              </a:ext>
            </a:extLst>
          </p:cNvPr>
          <p:cNvSpPr txBox="1"/>
          <p:nvPr/>
        </p:nvSpPr>
        <p:spPr>
          <a:xfrm>
            <a:off x="134075" y="10320993"/>
            <a:ext cx="6402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A31E21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$10,000* USD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416F4B-5719-9E4F-A344-D6296D8538E7}"/>
              </a:ext>
            </a:extLst>
          </p:cNvPr>
          <p:cNvCxnSpPr>
            <a:cxnSpLocks/>
          </p:cNvCxnSpPr>
          <p:nvPr/>
        </p:nvCxnSpPr>
        <p:spPr>
          <a:xfrm>
            <a:off x="1229710" y="11373834"/>
            <a:ext cx="4146331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A4687424-735B-5D46-AFEB-570B9C1B35EC}"/>
              </a:ext>
            </a:extLst>
          </p:cNvPr>
          <p:cNvSpPr txBox="1"/>
          <p:nvPr/>
        </p:nvSpPr>
        <p:spPr>
          <a:xfrm>
            <a:off x="2623141" y="11546335"/>
            <a:ext cx="262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A31E21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UNLOCK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FD5F5A4-BA62-984D-9369-DDBE524B95A4}"/>
              </a:ext>
            </a:extLst>
          </p:cNvPr>
          <p:cNvSpPr txBox="1"/>
          <p:nvPr/>
        </p:nvSpPr>
        <p:spPr>
          <a:xfrm>
            <a:off x="638517" y="12318431"/>
            <a:ext cx="539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FOURTH MATCHING </a:t>
            </a:r>
          </a:p>
          <a:p>
            <a:pPr algn="ctr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BONUS LEVEL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118F9DE-99C4-7941-A011-076A546C79A3}"/>
              </a:ext>
            </a:extLst>
          </p:cNvPr>
          <p:cNvSpPr txBox="1"/>
          <p:nvPr/>
        </p:nvSpPr>
        <p:spPr>
          <a:xfrm>
            <a:off x="8867022" y="8785262"/>
            <a:ext cx="6301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319545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$15,000* USD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84686D8-2846-7643-9C64-6655F0C684F0}"/>
              </a:ext>
            </a:extLst>
          </p:cNvPr>
          <p:cNvSpPr txBox="1"/>
          <p:nvPr/>
        </p:nvSpPr>
        <p:spPr>
          <a:xfrm>
            <a:off x="8596210" y="4731689"/>
            <a:ext cx="6843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ACHIEVE</a:t>
            </a:r>
            <a:r>
              <a:rPr lang="en-US" sz="3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EMERALD DIRECTOR</a:t>
            </a:r>
          </a:p>
          <a:p>
            <a:pPr algn="ctr"/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ACCUMULATE 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175,000 PGV            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136169F-A165-6044-BEB7-A1FA8E92213A}"/>
              </a:ext>
            </a:extLst>
          </p:cNvPr>
          <p:cNvSpPr txBox="1"/>
          <p:nvPr/>
        </p:nvSpPr>
        <p:spPr>
          <a:xfrm>
            <a:off x="15909554" y="3544495"/>
            <a:ext cx="76365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87CED2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ACHIEVE</a:t>
            </a:r>
            <a:r>
              <a:rPr lang="en-US" sz="3000" dirty="0">
                <a:solidFill>
                  <a:srgbClr val="3278BE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DIAMOND DIRECTOR</a:t>
            </a:r>
          </a:p>
          <a:p>
            <a:pPr algn="ctr"/>
            <a:r>
              <a:rPr lang="en-US" sz="3000" dirty="0">
                <a:solidFill>
                  <a:srgbClr val="83CCD1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ACCUMULATE</a:t>
            </a:r>
            <a:r>
              <a:rPr lang="en-US" sz="3000" dirty="0">
                <a:solidFill>
                  <a:srgbClr val="3278BE"/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 </a:t>
            </a: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Arial Rounded MT Bold" charset="0"/>
                <a:cs typeface="Arial Rounded MT Bold" charset="0"/>
              </a:rPr>
              <a:t>350,000 PGV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78EE4D5-A9BD-B44B-9084-622446869F4B}"/>
              </a:ext>
            </a:extLst>
          </p:cNvPr>
          <p:cNvSpPr/>
          <p:nvPr/>
        </p:nvSpPr>
        <p:spPr>
          <a:xfrm>
            <a:off x="-24539" y="12983689"/>
            <a:ext cx="244117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50% bonus: If you have participated in any previous Jeunesse promotion within the past two years and have earned $6,000 USD or more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(as a new Sapphire Executive or higher), as a requalification you can receive 50% of the qualifying bonus for Sapphire 50 Executive or above.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9048D16-5323-6A40-ADF4-166BC6836ACA}"/>
              </a:ext>
            </a:extLst>
          </p:cNvPr>
          <p:cNvSpPr/>
          <p:nvPr/>
        </p:nvSpPr>
        <p:spPr>
          <a:xfrm>
            <a:off x="2709857" y="5467800"/>
            <a:ext cx="1251284" cy="1251284"/>
          </a:xfrm>
          <a:prstGeom prst="ellipse">
            <a:avLst/>
          </a:prstGeom>
          <a:solidFill>
            <a:srgbClr val="F57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BD70CBE-2360-D64B-AF53-29D82CB11E1F}"/>
              </a:ext>
            </a:extLst>
          </p:cNvPr>
          <p:cNvSpPr/>
          <p:nvPr/>
        </p:nvSpPr>
        <p:spPr>
          <a:xfrm>
            <a:off x="11392364" y="3346049"/>
            <a:ext cx="1251284" cy="1251284"/>
          </a:xfrm>
          <a:prstGeom prst="ellipse">
            <a:avLst/>
          </a:prstGeom>
          <a:solidFill>
            <a:srgbClr val="F57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2A5AD64-07AD-E244-A6CE-422EE587ADFA}"/>
              </a:ext>
            </a:extLst>
          </p:cNvPr>
          <p:cNvSpPr/>
          <p:nvPr/>
        </p:nvSpPr>
        <p:spPr>
          <a:xfrm>
            <a:off x="19102166" y="2192728"/>
            <a:ext cx="1251284" cy="1251284"/>
          </a:xfrm>
          <a:prstGeom prst="ellipse">
            <a:avLst/>
          </a:prstGeom>
          <a:solidFill>
            <a:srgbClr val="F57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7</a:t>
            </a: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BA5B4196-9A8F-F447-BF46-D5E3FB8FD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41" name="Picture 40" descr="A picture containing drawing, clock, light&#10;&#10;Description automatically generated">
            <a:extLst>
              <a:ext uri="{FF2B5EF4-FFF2-40B4-BE49-F238E27FC236}">
                <a16:creationId xmlns:a16="http://schemas.microsoft.com/office/drawing/2014/main" id="{4CA0F792-CC9F-447E-BCD5-F03F12CC5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0" y="887733"/>
            <a:ext cx="4379908" cy="1001423"/>
          </a:xfrm>
          <a:prstGeom prst="rect">
            <a:avLst/>
          </a:prstGeom>
        </p:spPr>
      </p:pic>
      <p:pic>
        <p:nvPicPr>
          <p:cNvPr id="72" name="Picture 71" descr="A close up of a logo&#10;&#10;Description automatically generated">
            <a:extLst>
              <a:ext uri="{FF2B5EF4-FFF2-40B4-BE49-F238E27FC236}">
                <a16:creationId xmlns:a16="http://schemas.microsoft.com/office/drawing/2014/main" id="{9EB4E465-47E4-41A4-A559-317920E1C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5176" y="1314267"/>
            <a:ext cx="9463016" cy="4542247"/>
          </a:xfrm>
          <a:prstGeom prst="rect">
            <a:avLst/>
          </a:prstGeom>
        </p:spPr>
      </p:pic>
      <p:pic>
        <p:nvPicPr>
          <p:cNvPr id="73" name="Picture 72" descr="A picture containing table, light&#10;&#10;Description automatically generated">
            <a:extLst>
              <a:ext uri="{FF2B5EF4-FFF2-40B4-BE49-F238E27FC236}">
                <a16:creationId xmlns:a16="http://schemas.microsoft.com/office/drawing/2014/main" id="{163C9F7B-DF48-4E9C-A3F8-850F1A1D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992" y="-2213382"/>
            <a:ext cx="9548766" cy="4583408"/>
          </a:xfrm>
          <a:prstGeom prst="rect">
            <a:avLst/>
          </a:prstGeom>
        </p:spPr>
      </p:pic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4351FB55-D71D-49F8-BBBE-B340EDE13F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552" y="8253107"/>
            <a:ext cx="1956488" cy="1956488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E2CCA289-EAB7-4A99-9FDA-4519F6E1DA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834" y="6513259"/>
            <a:ext cx="1956488" cy="1956488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9608BC5-9B19-48EF-8BD9-493F1269FF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800" y="4783219"/>
            <a:ext cx="1956488" cy="1956488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3CCE45F-CA2B-4C31-B738-47F51BB43F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387" y="8576730"/>
            <a:ext cx="704803" cy="70480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8545CF9-F881-47DB-99D8-611B746B05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931" y="10127976"/>
            <a:ext cx="714782" cy="7147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B8AEE3-E8D2-4B26-A321-A414607797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06" y="11561331"/>
            <a:ext cx="675345" cy="6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4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6" grpId="0"/>
      <p:bldP spid="48" grpId="0"/>
      <p:bldP spid="49" grpId="0"/>
      <p:bldP spid="54" grpId="0"/>
      <p:bldP spid="55" grpId="0"/>
      <p:bldP spid="57" grpId="0"/>
      <p:bldP spid="59" grpId="0"/>
      <p:bldP spid="64" grpId="0"/>
      <p:bldP spid="65" grpId="0"/>
      <p:bldP spid="66" grpId="0"/>
      <p:bldP spid="39" grpId="0" animBg="1"/>
      <p:bldP spid="4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48E7620-9A2E-4A2D-A387-102E6D135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93" y="2471522"/>
            <a:ext cx="21227027" cy="1118429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E040349-2556-4A0C-864D-3598972EE8AB}"/>
              </a:ext>
            </a:extLst>
          </p:cNvPr>
          <p:cNvSpPr/>
          <p:nvPr/>
        </p:nvSpPr>
        <p:spPr bwMode="auto">
          <a:xfrm>
            <a:off x="1587" y="0"/>
            <a:ext cx="24384000" cy="2783218"/>
          </a:xfrm>
          <a:prstGeom prst="rect">
            <a:avLst/>
          </a:prstGeom>
          <a:gradFill flip="none" rotWithShape="1">
            <a:gsLst>
              <a:gs pos="100000">
                <a:srgbClr val="E46D2E"/>
              </a:gs>
              <a:gs pos="35000">
                <a:srgbClr val="55A4DA"/>
              </a:gs>
            </a:gsLst>
            <a:lin ang="19200000" scaled="0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56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9B250-85F9-DA46-AC9E-CEA251E0441F}"/>
              </a:ext>
            </a:extLst>
          </p:cNvPr>
          <p:cNvSpPr txBox="1"/>
          <p:nvPr/>
        </p:nvSpPr>
        <p:spPr>
          <a:xfrm>
            <a:off x="1619971" y="3869289"/>
            <a:ext cx="3017344" cy="507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80" tIns="68580" rIns="68580" bIns="68580" numCol="1" spcCol="3810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0032A0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NORTH AMERICA</a:t>
            </a:r>
            <a:endParaRPr lang="en-US" sz="2400" b="1" dirty="0">
              <a:solidFill>
                <a:srgbClr val="0032A0"/>
              </a:solidFill>
              <a:latin typeface="Century Gothic" panose="020B0502020202020204" pitchFamily="34" charset="0"/>
              <a:ea typeface="Century Gothic" charset="0"/>
              <a:cs typeface="Century Gothic" charset="0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FA111-727B-1141-B4D0-E58C7F0C2208}"/>
              </a:ext>
            </a:extLst>
          </p:cNvPr>
          <p:cNvSpPr txBox="1"/>
          <p:nvPr/>
        </p:nvSpPr>
        <p:spPr>
          <a:xfrm>
            <a:off x="4591626" y="9286110"/>
            <a:ext cx="2415212" cy="507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80" tIns="68580" rIns="68580" bIns="68580" numCol="1" spcCol="38100" rtlCol="0" anchor="t">
            <a:spAutoFit/>
          </a:bodyPr>
          <a:lstStyle/>
          <a:p>
            <a:pPr algn="r"/>
            <a:r>
              <a:rPr lang="en-US" sz="2400" b="1" dirty="0">
                <a:solidFill>
                  <a:srgbClr val="00BDD4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LATIN AMERICA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50C875-4494-554D-8667-9D376A717A29}"/>
              </a:ext>
            </a:extLst>
          </p:cNvPr>
          <p:cNvSpPr txBox="1"/>
          <p:nvPr/>
        </p:nvSpPr>
        <p:spPr>
          <a:xfrm>
            <a:off x="8928053" y="6096253"/>
            <a:ext cx="2245609" cy="87716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80" tIns="68580" rIns="68580" bIns="68580" numCol="1" spcCol="3810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002E6D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EUROPE &amp;</a:t>
            </a:r>
          </a:p>
          <a:p>
            <a:pPr algn="ctr"/>
            <a:r>
              <a:rPr lang="en-US" sz="2400" b="1" dirty="0">
                <a:solidFill>
                  <a:srgbClr val="002E6D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MIDDLE EAST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17DC41-663A-8A43-B40B-3940256D1105}"/>
              </a:ext>
            </a:extLst>
          </p:cNvPr>
          <p:cNvSpPr/>
          <p:nvPr/>
        </p:nvSpPr>
        <p:spPr>
          <a:xfrm>
            <a:off x="12049157" y="6534835"/>
            <a:ext cx="288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EB4E66-00D8-054F-AFC8-A4E93985FA39}"/>
              </a:ext>
            </a:extLst>
          </p:cNvPr>
          <p:cNvSpPr/>
          <p:nvPr/>
        </p:nvSpPr>
        <p:spPr>
          <a:xfrm>
            <a:off x="12049157" y="6534835"/>
            <a:ext cx="288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E52D05-A6ED-F544-A7C6-858A7E6B9DC6}"/>
              </a:ext>
            </a:extLst>
          </p:cNvPr>
          <p:cNvSpPr/>
          <p:nvPr/>
        </p:nvSpPr>
        <p:spPr>
          <a:xfrm>
            <a:off x="14321810" y="9286110"/>
            <a:ext cx="21755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61B4E4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ASIA PACIFIC</a:t>
            </a:r>
          </a:p>
          <a:p>
            <a:pPr algn="ctr"/>
            <a:r>
              <a:rPr lang="en-US" sz="2400" b="1" dirty="0">
                <a:solidFill>
                  <a:srgbClr val="61B4E4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&amp; AFRICA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227B2D-5086-4443-84F9-93517872719C}"/>
              </a:ext>
            </a:extLst>
          </p:cNvPr>
          <p:cNvSpPr/>
          <p:nvPr/>
        </p:nvSpPr>
        <p:spPr>
          <a:xfrm>
            <a:off x="18468935" y="7824723"/>
            <a:ext cx="22751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BA9A0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GREATER</a:t>
            </a:r>
          </a:p>
          <a:p>
            <a:pPr algn="ctr"/>
            <a:r>
              <a:rPr lang="en-US" sz="2400" b="1" dirty="0">
                <a:solidFill>
                  <a:srgbClr val="1BA9A0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CHINA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FDEEB0-1851-C34C-B24D-C735042B5D68}"/>
              </a:ext>
            </a:extLst>
          </p:cNvPr>
          <p:cNvSpPr/>
          <p:nvPr/>
        </p:nvSpPr>
        <p:spPr>
          <a:xfrm>
            <a:off x="12049157" y="6534835"/>
            <a:ext cx="288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0B69D1-8B01-7E4B-9132-8824230D8EDA}"/>
              </a:ext>
            </a:extLst>
          </p:cNvPr>
          <p:cNvSpPr/>
          <p:nvPr/>
        </p:nvSpPr>
        <p:spPr>
          <a:xfrm>
            <a:off x="12049157" y="6534835"/>
            <a:ext cx="288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E051AE-64AA-5D4D-8DBA-11035386E734}"/>
              </a:ext>
            </a:extLst>
          </p:cNvPr>
          <p:cNvSpPr/>
          <p:nvPr/>
        </p:nvSpPr>
        <p:spPr>
          <a:xfrm>
            <a:off x="12049157" y="6534835"/>
            <a:ext cx="288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D6D28-CD27-FD44-9966-778D8E6B3498}"/>
              </a:ext>
            </a:extLst>
          </p:cNvPr>
          <p:cNvSpPr/>
          <p:nvPr/>
        </p:nvSpPr>
        <p:spPr>
          <a:xfrm>
            <a:off x="12049157" y="6534835"/>
            <a:ext cx="288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BF4058-140F-0A49-8D32-388D5B66A102}"/>
              </a:ext>
            </a:extLst>
          </p:cNvPr>
          <p:cNvSpPr txBox="1"/>
          <p:nvPr/>
        </p:nvSpPr>
        <p:spPr>
          <a:xfrm>
            <a:off x="4637314" y="587737"/>
            <a:ext cx="19749859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828617">
              <a:defRPr/>
            </a:pPr>
            <a:r>
              <a:rPr lang="en-US" sz="4400" kern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Diamond Vision Worldwide Promotion</a:t>
            </a:r>
          </a:p>
          <a:p>
            <a:pPr algn="ctr" defTabSz="1828617">
              <a:defRPr/>
            </a:pPr>
            <a:r>
              <a:rPr lang="en-US" sz="4400" kern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11:59 p.m. ET 30 April 2020 to 11:59 p.m. ET 30</a:t>
            </a:r>
            <a:r>
              <a:rPr lang="en-US" sz="4400" kern="0" baseline="30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4400" kern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June 2020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8E12B958-954F-EA4B-AA76-48067CB93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758D4D-C93A-42F6-AF41-41237CEDDBA9}"/>
              </a:ext>
            </a:extLst>
          </p:cNvPr>
          <p:cNvSpPr txBox="1"/>
          <p:nvPr/>
        </p:nvSpPr>
        <p:spPr>
          <a:xfrm>
            <a:off x="0" y="12318125"/>
            <a:ext cx="24387175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828800">
              <a:defRPr/>
            </a:pPr>
            <a:endParaRPr lang="en-US" sz="2400" kern="0" dirty="0">
              <a:solidFill>
                <a:srgbClr val="19B0D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1828800">
              <a:defRPr/>
            </a:pPr>
            <a:r>
              <a:rPr lang="en-US" sz="4800" kern="0" dirty="0">
                <a:solidFill>
                  <a:srgbClr val="19B0D2"/>
                </a:solidFill>
                <a:latin typeface="Century Gothic" charset="0"/>
                <a:ea typeface="Century Gothic" charset="0"/>
                <a:cs typeface="Century Gothic" charset="0"/>
              </a:rPr>
              <a:t>May and June 2020</a:t>
            </a:r>
          </a:p>
          <a:p>
            <a:pPr algn="ctr" defTabSz="1828800">
              <a:defRPr/>
            </a:pPr>
            <a:endParaRPr lang="en-US" sz="1200" kern="0" dirty="0">
              <a:solidFill>
                <a:srgbClr val="19B0D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0" name="Picture 19" descr="A picture containing drawing, clock, light&#10;&#10;Description automatically generated">
            <a:extLst>
              <a:ext uri="{FF2B5EF4-FFF2-40B4-BE49-F238E27FC236}">
                <a16:creationId xmlns:a16="http://schemas.microsoft.com/office/drawing/2014/main" id="{F217D773-1306-4918-9381-49D0439FA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0" y="887733"/>
            <a:ext cx="4379908" cy="1001423"/>
          </a:xfrm>
          <a:prstGeom prst="rect">
            <a:avLst/>
          </a:prstGeom>
        </p:spPr>
      </p:pic>
      <p:pic>
        <p:nvPicPr>
          <p:cNvPr id="24" name="Picture 23" descr="A picture containing table, light&#10;&#10;Description automatically generated">
            <a:extLst>
              <a:ext uri="{FF2B5EF4-FFF2-40B4-BE49-F238E27FC236}">
                <a16:creationId xmlns:a16="http://schemas.microsoft.com/office/drawing/2014/main" id="{A7C8546F-0F38-46D0-BE98-1BAC783CF9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992" y="-2213382"/>
            <a:ext cx="9548766" cy="45834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1460E0A-1E1D-4092-A6E1-4F64FE8DA576}"/>
              </a:ext>
            </a:extLst>
          </p:cNvPr>
          <p:cNvSpPr txBox="1"/>
          <p:nvPr/>
        </p:nvSpPr>
        <p:spPr>
          <a:xfrm>
            <a:off x="7805248" y="9241814"/>
            <a:ext cx="2415212" cy="507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80" tIns="68580" rIns="68580" bIns="68580" numCol="1" spcCol="38100" rtlCol="0" anchor="t">
            <a:spAutoFit/>
          </a:bodyPr>
          <a:lstStyle/>
          <a:p>
            <a:pPr algn="r"/>
            <a:r>
              <a:rPr lang="en-US" sz="2400" b="1" dirty="0">
                <a:solidFill>
                  <a:srgbClr val="00BDD4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BRAZIL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59356A-F68F-4876-8C89-6FCBB53DEA0A}"/>
              </a:ext>
            </a:extLst>
          </p:cNvPr>
          <p:cNvSpPr txBox="1"/>
          <p:nvPr/>
        </p:nvSpPr>
        <p:spPr>
          <a:xfrm>
            <a:off x="7464038" y="11907121"/>
            <a:ext cx="2415212" cy="507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80" tIns="68580" rIns="68580" bIns="68580" numCol="1" spcCol="38100" rtlCol="0" anchor="t">
            <a:spAutoFit/>
          </a:bodyPr>
          <a:lstStyle/>
          <a:p>
            <a:pPr algn="r"/>
            <a:r>
              <a:rPr lang="en-US" sz="2400" b="1" dirty="0">
                <a:solidFill>
                  <a:srgbClr val="00BDD4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ARGENTINA</a:t>
            </a:r>
          </a:p>
        </p:txBody>
      </p:sp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A08EE3-78C2-4FE3-B0F2-93E5EAD494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5176" y="1314267"/>
            <a:ext cx="9463016" cy="4542247"/>
          </a:xfrm>
          <a:prstGeom prst="rect">
            <a:avLst/>
          </a:prstGeom>
        </p:spPr>
      </p:pic>
      <p:pic>
        <p:nvPicPr>
          <p:cNvPr id="35" name="Picture 34" descr="A close up of a logo&#10;&#10;Description automatically generated">
            <a:extLst>
              <a:ext uri="{FF2B5EF4-FFF2-40B4-BE49-F238E27FC236}">
                <a16:creationId xmlns:a16="http://schemas.microsoft.com/office/drawing/2014/main" id="{733F3E54-BB76-4907-A7B1-E9FC98F448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923" y="11793497"/>
            <a:ext cx="9463016" cy="454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76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D2CA800-F3CD-FB49-AAAD-3EB5FD2FB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831547"/>
              </p:ext>
            </p:extLst>
          </p:nvPr>
        </p:nvGraphicFramePr>
        <p:xfrm>
          <a:off x="771744" y="761057"/>
          <a:ext cx="22731661" cy="9827698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7794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5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7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487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926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“Paid As” Rank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Regardless of your highest achieved rank, you may start at the rank 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at which you are currently paid, or your “paid as” rank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highlight>
                          <a:srgbClr val="FFFF00"/>
                        </a:highlight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Monthly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Timeframe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to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Achieve Bonuses in 2020</a:t>
                      </a:r>
                      <a:endParaRPr lang="en-US" sz="4800" b="1" dirty="0">
                        <a:solidFill>
                          <a:schemeClr val="bg1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Cumulative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New PGV </a:t>
                      </a:r>
                      <a:endParaRPr lang="en-US" sz="4800" b="1" dirty="0">
                        <a:solidFill>
                          <a:schemeClr val="bg1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Full Bonus for New Ranks  </a:t>
                      </a:r>
                      <a:endParaRPr lang="en-US" sz="4800" b="1" dirty="0">
                        <a:solidFill>
                          <a:schemeClr val="bg1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Partial Bonuses for Requalification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0278">
                <a:tc>
                  <a:txBody>
                    <a:bodyPr/>
                    <a:lstStyle/>
                    <a:p>
                      <a:pPr marL="0" algn="ctr" defTabSz="1828800" rtl="0" eaLnBrk="1" latinLnBrk="0" hangingPunct="1"/>
                      <a:r>
                        <a:rPr lang="en-US" sz="24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Executive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May &amp; June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250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$75 USD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Full Bonus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241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Jade Executive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May &amp; June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750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$200 USD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Full Bonus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41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Pearl Executive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May &amp; June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2,500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$800 USD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Full Bonus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41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807F7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Sapphire Executive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May &amp; June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4,500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$1,500 USD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Full Bonus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4129"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>
                          <a:solidFill>
                            <a:srgbClr val="807F7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Sapphire 25 Executive </a:t>
                      </a:r>
                      <a:endParaRPr lang="en-US" sz="2400" b="1" dirty="0">
                        <a:solidFill>
                          <a:srgbClr val="807F7F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May &amp; June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10,000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$3,000 USD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Full Bonus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241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807F7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Sapphire 50 Executive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May &amp; June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15,000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$4,000 USD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$2,000 USD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41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807F7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Sapphire</a:t>
                      </a:r>
                      <a:r>
                        <a:rPr lang="en-US" sz="2400" b="1" baseline="0" dirty="0">
                          <a:solidFill>
                            <a:srgbClr val="807F7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Elite Executive</a:t>
                      </a:r>
                      <a:endParaRPr lang="en-US" sz="2400" b="1" dirty="0">
                        <a:solidFill>
                          <a:srgbClr val="807F7F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May &amp; June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25,000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$6,000 USD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$3,000 USD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EA859C6-5823-448C-8FF3-CC317B5612D2}"/>
              </a:ext>
            </a:extLst>
          </p:cNvPr>
          <p:cNvSpPr/>
          <p:nvPr/>
        </p:nvSpPr>
        <p:spPr>
          <a:xfrm>
            <a:off x="2418616" y="11703980"/>
            <a:ext cx="161337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Promotion requirements and payout: Distributors can earn the highest bonus during the promotion qualification period by advancing in rank and acquiring new Personal Group Volume. See rules for more information.</a:t>
            </a:r>
          </a:p>
          <a:p>
            <a:pPr defTabSz="914400">
              <a:defRPr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defTabSz="914400">
              <a:defRPr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*50% bonus: If you have participated in any previous Jeunesse promotion within the last two years and have earned $6,000 USD or more (as a new Sapphire Executive or higher), as a requalification you can receive 50% of the qualifying bonus for Sapphire 50 Executive or above. 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8630A93-B250-E54A-A348-563EB28A7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080" y="12546800"/>
            <a:ext cx="1155380" cy="821038"/>
          </a:xfrm>
          <a:prstGeom prst="rect">
            <a:avLst/>
          </a:prstGeom>
        </p:spPr>
      </p:pic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06B09C8-C84A-44CD-820C-238B03E97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3497" y="11787384"/>
            <a:ext cx="4379908" cy="1002741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3A2B001-8FFB-4F76-BB9C-2136647ADF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668" y="11703980"/>
            <a:ext cx="9463016" cy="4542247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D7C5ED1-65B1-47EB-9654-912A01141A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0" y="-2489089"/>
            <a:ext cx="9463016" cy="454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07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D2CA800-F3CD-FB49-AAAD-3EB5FD2FB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276866"/>
              </p:ext>
            </p:extLst>
          </p:nvPr>
        </p:nvGraphicFramePr>
        <p:xfrm>
          <a:off x="771744" y="761058"/>
          <a:ext cx="22731661" cy="467479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7794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5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7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487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09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“Paid As” Rank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Regardless of your highest achieved rank, you may start at the rank 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at which you are currently paid, or your “paid as” rank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highlight>
                          <a:srgbClr val="FFFF00"/>
                        </a:highlight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Monthly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Timeframe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to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Achieve Bonuses in 2020</a:t>
                      </a:r>
                      <a:endParaRPr lang="en-US" sz="4800" b="1" dirty="0">
                        <a:solidFill>
                          <a:schemeClr val="bg1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Cumulative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New PGV </a:t>
                      </a:r>
                      <a:endParaRPr lang="en-US" sz="4800" b="1" dirty="0">
                        <a:solidFill>
                          <a:schemeClr val="bg1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Full Bonus for New Ranks  </a:t>
                      </a:r>
                      <a:endParaRPr lang="en-US" sz="4800" b="1" dirty="0">
                        <a:solidFill>
                          <a:schemeClr val="bg1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Partial Bonuses for Requalification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9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Ruby Director</a:t>
                      </a:r>
                    </a:p>
                  </a:txBody>
                  <a:tcPr marL="68571" marR="68571" marT="34286" marB="34286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May &amp; June</a:t>
                      </a:r>
                    </a:p>
                  </a:txBody>
                  <a:tcPr marL="68571" marR="68571" marT="34286" marB="34286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75,000</a:t>
                      </a:r>
                    </a:p>
                  </a:txBody>
                  <a:tcPr marL="68571" marR="68571" marT="34286" marB="34286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$10,000 USD</a:t>
                      </a:r>
                    </a:p>
                  </a:txBody>
                  <a:tcPr marL="68571" marR="68571" marT="34286" marB="34286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$5,000 USD</a:t>
                      </a:r>
                    </a:p>
                  </a:txBody>
                  <a:tcPr marL="68571" marR="68571" marT="34286" marB="34286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6048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Emerald Director </a:t>
                      </a:r>
                    </a:p>
                  </a:txBody>
                  <a:tcPr marL="68571" marR="68571" marT="34286" marB="34286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May &amp; June</a:t>
                      </a:r>
                    </a:p>
                  </a:txBody>
                  <a:tcPr marL="68571" marR="68571" marT="34286" marB="34286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175,000</a:t>
                      </a:r>
                    </a:p>
                  </a:txBody>
                  <a:tcPr marL="68571" marR="68571" marT="34286" marB="34286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$15,000 USD</a:t>
                      </a:r>
                    </a:p>
                  </a:txBody>
                  <a:tcPr marL="68571" marR="68571" marT="34286" marB="34286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$7,500 USD</a:t>
                      </a:r>
                    </a:p>
                  </a:txBody>
                  <a:tcPr marL="68571" marR="68571" marT="34286" marB="34286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048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Diamond Director</a:t>
                      </a:r>
                    </a:p>
                  </a:txBody>
                  <a:tcPr marL="68571" marR="68571" marT="34286" marB="34286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May &amp; June</a:t>
                      </a:r>
                    </a:p>
                  </a:txBody>
                  <a:tcPr marL="68571" marR="68571" marT="34286" marB="34286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350,000</a:t>
                      </a:r>
                    </a:p>
                  </a:txBody>
                  <a:tcPr marL="68571" marR="68571" marT="34286" marB="34286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$20,000 USD</a:t>
                      </a:r>
                    </a:p>
                  </a:txBody>
                  <a:tcPr marL="68571" marR="68571" marT="34286" marB="34286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$10,000 USD</a:t>
                      </a:r>
                    </a:p>
                  </a:txBody>
                  <a:tcPr marL="68571" marR="68571" marT="34286" marB="34286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EA859C6-5823-448C-8FF3-CC317B5612D2}"/>
              </a:ext>
            </a:extLst>
          </p:cNvPr>
          <p:cNvSpPr/>
          <p:nvPr/>
        </p:nvSpPr>
        <p:spPr>
          <a:xfrm>
            <a:off x="2418616" y="11703980"/>
            <a:ext cx="161337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Promotion requirements and payout: Distributors can earn the highest bonus during the promotion qualification period by advancing in rank and acquiring new Personal Group Volume. See rules for more information.</a:t>
            </a:r>
          </a:p>
          <a:p>
            <a:pPr defTabSz="914400">
              <a:defRPr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defTabSz="914400">
              <a:defRPr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*50% bonus: If you have participated in any previous Jeunesse promotion within the last two years and have earned $6,000 USD or more (as a new Sapphire Executive or higher), as a requalification you can receive 50% of the qualifying bonus for Sapphire 50 Executive or above. 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8630A93-B250-E54A-A348-563EB28A7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080" y="12546800"/>
            <a:ext cx="1155380" cy="821038"/>
          </a:xfrm>
          <a:prstGeom prst="rect">
            <a:avLst/>
          </a:prstGeom>
        </p:spPr>
      </p:pic>
      <p:pic>
        <p:nvPicPr>
          <p:cNvPr id="5" name="Picture 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F3741DC-48B3-4746-BF8F-B747E29B1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3497" y="11787384"/>
            <a:ext cx="4379908" cy="1002741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2D5B359-491F-43F1-A24A-2F8F18030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668" y="11703980"/>
            <a:ext cx="9463016" cy="4542247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7E86A10-29C1-42CF-9591-55C9EC88BD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0" y="-2489089"/>
            <a:ext cx="9463016" cy="454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84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817E12B-3014-45FC-8ACC-DAADCDD44438}"/>
              </a:ext>
            </a:extLst>
          </p:cNvPr>
          <p:cNvSpPr/>
          <p:nvPr/>
        </p:nvSpPr>
        <p:spPr bwMode="auto">
          <a:xfrm>
            <a:off x="1587" y="0"/>
            <a:ext cx="21225812" cy="2783218"/>
          </a:xfrm>
          <a:prstGeom prst="rect">
            <a:avLst/>
          </a:prstGeom>
          <a:gradFill flip="none" rotWithShape="1">
            <a:gsLst>
              <a:gs pos="100000">
                <a:srgbClr val="E46D2E"/>
              </a:gs>
              <a:gs pos="35000">
                <a:srgbClr val="55A4DA"/>
              </a:gs>
            </a:gsLst>
            <a:lin ang="19200000" scaled="0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56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2" name="Picture 21" descr="A picture containing table, light&#10;&#10;Description automatically generated">
            <a:extLst>
              <a:ext uri="{FF2B5EF4-FFF2-40B4-BE49-F238E27FC236}">
                <a16:creationId xmlns:a16="http://schemas.microsoft.com/office/drawing/2014/main" id="{D8B91A20-42E9-43EC-B8D7-5CA2917FD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584" y="-2213382"/>
            <a:ext cx="9548766" cy="45834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4FAB6F9-36EA-BF4E-BEF1-6A8939BA3C8E}"/>
              </a:ext>
            </a:extLst>
          </p:cNvPr>
          <p:cNvSpPr/>
          <p:nvPr/>
        </p:nvSpPr>
        <p:spPr>
          <a:xfrm>
            <a:off x="21193431" y="-37971"/>
            <a:ext cx="3228486" cy="2821190"/>
          </a:xfrm>
          <a:prstGeom prst="rect">
            <a:avLst/>
          </a:prstGeom>
          <a:solidFill>
            <a:srgbClr val="F57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2BEBE-3F95-4762-9C3C-0F5BC1EA50D3}"/>
              </a:ext>
            </a:extLst>
          </p:cNvPr>
          <p:cNvSpPr txBox="1"/>
          <p:nvPr/>
        </p:nvSpPr>
        <p:spPr>
          <a:xfrm>
            <a:off x="4892041" y="1230507"/>
            <a:ext cx="163353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AND ACCUMULATE 25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0 PGV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Gotham Black" pitchFamily="50" charset="0"/>
              </a:rPr>
              <a:t>TO EARN A $75 USD BONUS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7EAFAA-E3BB-416A-9C34-899F5824157D}"/>
              </a:ext>
            </a:extLst>
          </p:cNvPr>
          <p:cNvSpPr txBox="1"/>
          <p:nvPr/>
        </p:nvSpPr>
        <p:spPr>
          <a:xfrm>
            <a:off x="4893893" y="269248"/>
            <a:ext cx="16299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ACHIEVE EXECUTIVE RANK</a:t>
            </a:r>
            <a:endParaRPr lang="en-US" sz="60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  <a:cs typeface="Arial Unicode MS" panose="020B0604020202020204" pitchFamily="34" charset="-128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8A80DAF-67E5-8740-B1EB-3F0C26666A0F}"/>
              </a:ext>
            </a:extLst>
          </p:cNvPr>
          <p:cNvSpPr/>
          <p:nvPr/>
        </p:nvSpPr>
        <p:spPr>
          <a:xfrm>
            <a:off x="21666201" y="250349"/>
            <a:ext cx="2316914" cy="2316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E8D45-5490-4A36-97DF-A02E9A7D9EE4}"/>
              </a:ext>
            </a:extLst>
          </p:cNvPr>
          <p:cNvSpPr txBox="1"/>
          <p:nvPr/>
        </p:nvSpPr>
        <p:spPr>
          <a:xfrm>
            <a:off x="15213402" y="4781565"/>
            <a:ext cx="7054710" cy="440120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1828800">
              <a:defRPr/>
            </a:pPr>
            <a:r>
              <a:rPr lang="en-US" sz="3500" b="1" kern="0" dirty="0">
                <a:solidFill>
                  <a:srgbClr val="19B0D2"/>
                </a:solidFill>
                <a:latin typeface="Century Gothic" charset="0"/>
                <a:ea typeface="Century Gothic" charset="0"/>
                <a:cs typeface="Century Gothic" charset="0"/>
              </a:rPr>
              <a:t>To achieve the rank of Executive, you must be active (60 PV) and qualified.</a:t>
            </a:r>
          </a:p>
          <a:p>
            <a:pPr defTabSz="1828800">
              <a:defRPr/>
            </a:pPr>
            <a:endParaRPr lang="en-US" sz="3500" b="1" kern="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defTabSz="1828800">
              <a:defRPr/>
            </a:pPr>
            <a:r>
              <a:rPr lang="en-US" sz="35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(Two personally sponsored, active Distributors – one on your left team and one on your right team.)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CE1220-E6E2-4696-B684-708C1EF303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r="17188"/>
          <a:stretch/>
        </p:blipFill>
        <p:spPr>
          <a:xfrm>
            <a:off x="2743200" y="3372473"/>
            <a:ext cx="9115257" cy="8142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78F710-D043-4703-8A6B-3DF93EAF2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3806" y="7129027"/>
            <a:ext cx="757112" cy="6297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2835F1-A62D-4375-B70E-1320564B4F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87304" y="901774"/>
            <a:ext cx="874708" cy="92210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4994330-C56A-1649-B741-2882BD806D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662851" y="12546800"/>
            <a:ext cx="1155380" cy="821038"/>
          </a:xfrm>
          <a:prstGeom prst="rect">
            <a:avLst/>
          </a:prstGeom>
        </p:spPr>
      </p:pic>
      <p:pic>
        <p:nvPicPr>
          <p:cNvPr id="12" name="Picture 11" descr="A picture containing drawing, clock, light&#10;&#10;Description automatically generated">
            <a:extLst>
              <a:ext uri="{FF2B5EF4-FFF2-40B4-BE49-F238E27FC236}">
                <a16:creationId xmlns:a16="http://schemas.microsoft.com/office/drawing/2014/main" id="{B36C8840-6E99-4404-A8F2-AF30893163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0" y="887733"/>
            <a:ext cx="4379908" cy="1001423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9DBAEEC6-BF12-4583-A991-780A69DE40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5176" y="1314267"/>
            <a:ext cx="9463016" cy="4542247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E2CA64F0-C56E-4441-8697-173725B87D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39" y="11113034"/>
            <a:ext cx="9463016" cy="454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39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ADED68B72633499116E0DF06D438F5" ma:contentTypeVersion="13" ma:contentTypeDescription="Create a new document." ma:contentTypeScope="" ma:versionID="1b7d4d1dc9c8f1849aa2716f122a87df">
  <xsd:schema xmlns:xsd="http://www.w3.org/2001/XMLSchema" xmlns:xs="http://www.w3.org/2001/XMLSchema" xmlns:p="http://schemas.microsoft.com/office/2006/metadata/properties" xmlns:ns3="96d836c9-9a2c-4a9d-9a8c-d9e129160c77" xmlns:ns4="a1b26218-6eb4-4032-9d4d-3df80752c2d4" targetNamespace="http://schemas.microsoft.com/office/2006/metadata/properties" ma:root="true" ma:fieldsID="a0c41c36bb37bd8d8df7b3b46f142666" ns3:_="" ns4:_="">
    <xsd:import namespace="96d836c9-9a2c-4a9d-9a8c-d9e129160c77"/>
    <xsd:import namespace="a1b26218-6eb4-4032-9d4d-3df80752c2d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d836c9-9a2c-4a9d-9a8c-d9e129160c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b26218-6eb4-4032-9d4d-3df80752c2d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AC07A81-DF53-4B02-B670-1786E99F7D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d836c9-9a2c-4a9d-9a8c-d9e129160c77"/>
    <ds:schemaRef ds:uri="a1b26218-6eb4-4032-9d4d-3df80752c2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EC15CC-B5C5-4637-BF09-44A2F7C7DD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DA8538-9D94-4FCC-8985-EDEF70903D28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a1b26218-6eb4-4032-9d4d-3df80752c2d4"/>
    <ds:schemaRef ds:uri="http://purl.org/dc/elements/1.1/"/>
    <ds:schemaRef ds:uri="http://purl.org/dc/terms/"/>
    <ds:schemaRef ds:uri="96d836c9-9a2c-4a9d-9a8c-d9e129160c77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19721</TotalTime>
  <Words>1903</Words>
  <Application>Microsoft Macintosh PowerPoint</Application>
  <PresentationFormat>ユーザー設定</PresentationFormat>
  <Paragraphs>385</Paragraphs>
  <Slides>22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Gill Sans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Janessa Barrios</dc:creator>
  <cp:lastModifiedBy>Shigeki Toyoda</cp:lastModifiedBy>
  <cp:revision>482</cp:revision>
  <dcterms:created xsi:type="dcterms:W3CDTF">2017-01-12T21:27:08Z</dcterms:created>
  <dcterms:modified xsi:type="dcterms:W3CDTF">2020-04-30T15:44:55Z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0x0101002AADED68B72633499116E0DF06D438F5</vt:lpwstr>
  </property>
</Properties>
</file>